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sldIdLst>
    <p:sldId id="256" r:id="rId2"/>
    <p:sldId id="259" r:id="rId3"/>
    <p:sldId id="260" r:id="rId4"/>
    <p:sldId id="267" r:id="rId5"/>
    <p:sldId id="269" r:id="rId6"/>
    <p:sldId id="268" r:id="rId7"/>
    <p:sldId id="261" r:id="rId8"/>
    <p:sldId id="262" r:id="rId9"/>
    <p:sldId id="271" r:id="rId10"/>
    <p:sldId id="264" r:id="rId11"/>
    <p:sldId id="272" r:id="rId12"/>
    <p:sldId id="265" r:id="rId13"/>
    <p:sldId id="266" r:id="rId14"/>
    <p:sldId id="273" r:id="rId15"/>
    <p:sldId id="275" r:id="rId16"/>
    <p:sldId id="279" r:id="rId17"/>
    <p:sldId id="280" r:id="rId18"/>
    <p:sldId id="281" r:id="rId19"/>
    <p:sldId id="276" r:id="rId20"/>
    <p:sldId id="290" r:id="rId21"/>
    <p:sldId id="282" r:id="rId22"/>
    <p:sldId id="284" r:id="rId23"/>
    <p:sldId id="285" r:id="rId24"/>
    <p:sldId id="286" r:id="rId25"/>
    <p:sldId id="299" r:id="rId26"/>
    <p:sldId id="300" r:id="rId27"/>
    <p:sldId id="301" r:id="rId28"/>
    <p:sldId id="292" r:id="rId29"/>
    <p:sldId id="297" r:id="rId30"/>
    <p:sldId id="293" r:id="rId31"/>
    <p:sldId id="294" r:id="rId32"/>
    <p:sldId id="295" r:id="rId33"/>
    <p:sldId id="296" r:id="rId34"/>
    <p:sldId id="298" r:id="rId35"/>
    <p:sldId id="302" r:id="rId36"/>
    <p:sldId id="303" r:id="rId37"/>
    <p:sldId id="318" r:id="rId38"/>
    <p:sldId id="319" r:id="rId39"/>
    <p:sldId id="320" r:id="rId40"/>
    <p:sldId id="304" r:id="rId41"/>
    <p:sldId id="305" r:id="rId42"/>
    <p:sldId id="306" r:id="rId43"/>
    <p:sldId id="321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17" r:id="rId5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3" Type="http://schemas.openxmlformats.org/officeDocument/2006/relationships/image" Target="../media/image112.wmf"/><Relationship Id="rId7" Type="http://schemas.openxmlformats.org/officeDocument/2006/relationships/image" Target="../media/image116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Relationship Id="rId6" Type="http://schemas.openxmlformats.org/officeDocument/2006/relationships/image" Target="../media/image115.wmf"/><Relationship Id="rId5" Type="http://schemas.openxmlformats.org/officeDocument/2006/relationships/image" Target="../media/image114.wmf"/><Relationship Id="rId10" Type="http://schemas.openxmlformats.org/officeDocument/2006/relationships/image" Target="../media/image119.wmf"/><Relationship Id="rId4" Type="http://schemas.openxmlformats.org/officeDocument/2006/relationships/image" Target="../media/image113.wmf"/><Relationship Id="rId9" Type="http://schemas.openxmlformats.org/officeDocument/2006/relationships/image" Target="../media/image1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061C88-0946-487D-B11D-C24403379E0B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D9D28E-1491-4352-9367-0C48D2238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476F33-8E07-4480-89A8-416C97C292B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377A1-D027-4CC0-8EEA-48671033AB07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1A99-DF9C-4EC1-9DE6-0501CC630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05D6E-5924-462E-A79E-F41E4F67BDF6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C71F1-40E4-46DC-A880-9E75C78A62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9F529-3916-4165-9E85-5CF0214F3606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DF351-A1EF-4302-8D81-0A6D6937D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0E44B-0EE2-49AC-A1C4-4EC17781AE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97C88-8A59-4824-8C49-CA469C0149BF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0246E-5A01-493A-8ACC-7FCBD5B0E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874EF-87C4-4D7C-89A1-EA4CD547E01B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82280-1EDE-412C-B8B8-959789432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F965E-B289-4BB2-B1B5-30C2CF468ED4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8B572-118D-471E-A678-CA9EAC595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C97BD-AE3D-4375-9E29-BCF3873DB933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088D3-58CD-41F1-BC91-B894F6360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27BE5-58DB-4936-B7B4-C5F5657304C6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D83E6-8AF1-4793-8B3E-4D26FC13CF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D6C3C-7165-4FAC-A8A1-5335A6563DE8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3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6E1D0-D614-4B87-9F61-0047F57BB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E72A7-D20F-42FC-9414-B1A118E1D4B4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9E689-B52A-418F-9EAF-FD5D3D59E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FAA45-DE2D-4250-A3B1-0FE19AE968CE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3A825-9F09-45C7-9302-8A1B8F4F1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6BB347-79B2-4969-A74A-E23C48D1E88A}" type="datetimeFigureOut">
              <a:rPr lang="ru-RU"/>
              <a:pPr>
                <a:defRPr/>
              </a:pPr>
              <a:t>11.12.2014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0E8803-94E5-4035-935A-EB462EBCF4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2" r:id="rId4"/>
    <p:sldLayoutId id="2147483676" r:id="rId5"/>
    <p:sldLayoutId id="2147483671" r:id="rId6"/>
    <p:sldLayoutId id="2147483670" r:id="rId7"/>
    <p:sldLayoutId id="2147483677" r:id="rId8"/>
    <p:sldLayoutId id="2147483669" r:id="rId9"/>
    <p:sldLayoutId id="2147483668" r:id="rId10"/>
    <p:sldLayoutId id="2147483667" r:id="rId11"/>
    <p:sldLayoutId id="214748367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hyperlink" Target="http://ru.wikipedia.org/wiki/%D0%98%D0%B7%D0%BE%D0%B1%D1%80%D0%B0%D0%B6%D0%B5%D0%BD%D0%B8%D0%B5:Regular_triangle_1.svg" TargetMode="External"/><Relationship Id="rId7" Type="http://schemas.openxmlformats.org/officeDocument/2006/relationships/hyperlink" Target="http://ru.wikipedia.org/wiki/%D0%98%D0%B7%D0%BE%D0%B1%D1%80%D0%B0%D0%B6%D0%B5%D0%BD%D0%B8%D0%B5:Regular_hexagon_1.sv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1.png"/><Relationship Id="rId5" Type="http://schemas.openxmlformats.org/officeDocument/2006/relationships/hyperlink" Target="http://ru.wikipedia.org/wiki/%D0%98%D0%B7%D0%BE%D0%B1%D1%80%D0%B0%D0%B6%D0%B5%D0%BD%D0%B8%D0%B5:Regular_tetragon_1.svg" TargetMode="External"/><Relationship Id="rId4" Type="http://schemas.openxmlformats.org/officeDocument/2006/relationships/image" Target="../media/image70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eg"/><Relationship Id="rId2" Type="http://schemas.openxmlformats.org/officeDocument/2006/relationships/hyperlink" Target="http://www.mosremcom.ru/images/durer.jpg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12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7" Type="http://schemas.openxmlformats.org/officeDocument/2006/relationships/image" Target="../media/image102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5" Type="http://schemas.openxmlformats.org/officeDocument/2006/relationships/image" Target="../media/image100.png"/><Relationship Id="rId4" Type="http://schemas.openxmlformats.org/officeDocument/2006/relationships/image" Target="../media/image99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9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3" Type="http://schemas.openxmlformats.org/officeDocument/2006/relationships/image" Target="../media/image121.png"/><Relationship Id="rId7" Type="http://schemas.openxmlformats.org/officeDocument/2006/relationships/image" Target="../media/image125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4.png"/><Relationship Id="rId5" Type="http://schemas.openxmlformats.org/officeDocument/2006/relationships/image" Target="../media/image123.png"/><Relationship Id="rId4" Type="http://schemas.openxmlformats.org/officeDocument/2006/relationships/image" Target="../media/image122.png"/><Relationship Id="rId9" Type="http://schemas.openxmlformats.org/officeDocument/2006/relationships/image" Target="../media/image127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388" y="-603250"/>
            <a:ext cx="6469062" cy="4400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0009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НАПІВПРАВИЛЬНІ МНОГОКУТНИКИ</a:t>
            </a:r>
            <a:endParaRPr lang="ru-RU" i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785938" y="1285875"/>
            <a:ext cx="785812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786438" y="1285875"/>
            <a:ext cx="85725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0" name="TextBox 7"/>
          <p:cNvSpPr txBox="1">
            <a:spLocks noChangeArrowheads="1"/>
          </p:cNvSpPr>
          <p:nvPr/>
        </p:nvSpPr>
        <p:spPr bwMode="auto">
          <a:xfrm>
            <a:off x="714375" y="2143125"/>
            <a:ext cx="3357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latin typeface="Franklin Gothic Book" pitchFamily="34" charset="0"/>
              </a:rPr>
              <a:t>НАПІВПРАВИЛЬНІ  РІВНОКУТНІ МНОГОКУТНИКИ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24581" name="TextBox 8"/>
          <p:cNvSpPr txBox="1">
            <a:spLocks noChangeArrowheads="1"/>
          </p:cNvSpPr>
          <p:nvPr/>
        </p:nvSpPr>
        <p:spPr bwMode="auto">
          <a:xfrm flipH="1">
            <a:off x="4857750" y="2214563"/>
            <a:ext cx="3786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НАПІВПРАВИЛЬНІ   РІВНОСТОРОННІ  </a:t>
            </a:r>
          </a:p>
          <a:p>
            <a:pPr algn="ctr"/>
            <a:r>
              <a:rPr lang="uk-UA">
                <a:latin typeface="Franklin Gothic Book" pitchFamily="34" charset="0"/>
              </a:rPr>
              <a:t>МНОГОКУТНИКИ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50" y="3143250"/>
            <a:ext cx="2714625" cy="9286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Ромб 10"/>
          <p:cNvSpPr/>
          <p:nvPr/>
        </p:nvSpPr>
        <p:spPr>
          <a:xfrm>
            <a:off x="5429250" y="3143250"/>
            <a:ext cx="2928938" cy="857250"/>
          </a:xfrm>
          <a:prstGeom prst="diamo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err="1" smtClean="0"/>
              <a:t>Правильний</a:t>
            </a:r>
            <a:r>
              <a:rPr lang="ru-RU" i="1" dirty="0" smtClean="0"/>
              <a:t> </a:t>
            </a:r>
            <a:r>
              <a:rPr lang="ru-RU" i="1" dirty="0" err="1" smtClean="0"/>
              <a:t>многокутник</a:t>
            </a:r>
            <a:r>
              <a:rPr lang="ru-RU" dirty="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190750"/>
          </a:xfrm>
        </p:spPr>
        <p:txBody>
          <a:bodyPr/>
          <a:lstStyle/>
          <a:p>
            <a:pPr eaLnBrk="1" hangingPunct="1">
              <a:buFont typeface="Symbol" pitchFamily="18" charset="2"/>
              <a:buChar char=""/>
            </a:pPr>
            <a:r>
              <a:rPr lang="ru-RU" u="sng" smtClean="0">
                <a:solidFill>
                  <a:srgbClr val="FF7C80"/>
                </a:solidFill>
                <a:latin typeface="Candara" pitchFamily="34" charset="0"/>
              </a:rPr>
              <a:t>Означення</a:t>
            </a:r>
            <a:r>
              <a:rPr lang="ru-RU" i="1" smtClean="0"/>
              <a:t>: Многокутник називається </a:t>
            </a:r>
            <a:r>
              <a:rPr lang="ru-RU" b="1" i="1" smtClean="0"/>
              <a:t>правильним</a:t>
            </a:r>
            <a:r>
              <a:rPr lang="ru-RU" i="1" smtClean="0"/>
              <a:t>, якщо в нього всі сторони рівні  і  всі  кути рівні.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323850" y="4652963"/>
            <a:ext cx="1511300" cy="1295400"/>
          </a:xfrm>
          <a:prstGeom prst="triangle">
            <a:avLst>
              <a:gd name="adj" fmla="val 50000"/>
            </a:avLst>
          </a:prstGeom>
          <a:solidFill>
            <a:srgbClr val="33CCCC"/>
          </a:solidFill>
          <a:ln w="28575">
            <a:solidFill>
              <a:srgbClr val="339966"/>
            </a:solidFill>
            <a:miter lim="800000"/>
            <a:headEnd/>
            <a:tailEnd/>
          </a:ln>
          <a:effectLst>
            <a:outerShdw sx="1000" sy="1000" kx="-2453608" rotWithShape="0">
              <a:schemeClr val="bg1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5604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268538" y="3644900"/>
            <a:ext cx="1295400" cy="1223963"/>
          </a:xfrm>
          <a:prstGeom prst="rect">
            <a:avLst/>
          </a:prstGeom>
          <a:solidFill>
            <a:srgbClr val="FFCC00"/>
          </a:solidFill>
          <a:ln w="28575">
            <a:solidFill>
              <a:srgbClr val="339966"/>
            </a:solidFill>
            <a:miter lim="800000"/>
            <a:headEnd/>
            <a:tailEnd/>
          </a:ln>
          <a:effectLst>
            <a:outerShdw sx="1000" sy="1000" kx="-2453608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6516688" y="3933825"/>
            <a:ext cx="1439862" cy="1368425"/>
          </a:xfrm>
          <a:prstGeom prst="octagon">
            <a:avLst>
              <a:gd name="adj" fmla="val 29287"/>
            </a:avLst>
          </a:prstGeom>
          <a:solidFill>
            <a:srgbClr val="99CC00"/>
          </a:solidFill>
          <a:ln w="28575">
            <a:solidFill>
              <a:srgbClr val="339966"/>
            </a:solidFill>
            <a:miter lim="800000"/>
            <a:headEnd/>
            <a:tailEnd/>
          </a:ln>
          <a:effectLst>
            <a:outerShdw sx="1000" sy="1000" kx="-2453608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4356100" y="5300663"/>
            <a:ext cx="1296988" cy="1081087"/>
          </a:xfrm>
          <a:prstGeom prst="hexagon">
            <a:avLst>
              <a:gd name="adj" fmla="val 29993"/>
              <a:gd name="vf" fmla="val 115470"/>
            </a:avLst>
          </a:prstGeom>
          <a:solidFill>
            <a:srgbClr val="FF00FF"/>
          </a:solidFill>
          <a:ln w="28575">
            <a:solidFill>
              <a:srgbClr val="339966"/>
            </a:solidFill>
            <a:miter lim="800000"/>
            <a:headEnd/>
            <a:tailEnd/>
          </a:ln>
          <a:effectLst>
            <a:outerShdw sx="1000" sy="1000" kx="-2453608" algn="bl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5608" name="Text Box 15"/>
          <p:cNvSpPr txBox="1">
            <a:spLocks noChangeArrowheads="1"/>
          </p:cNvSpPr>
          <p:nvPr/>
        </p:nvSpPr>
        <p:spPr bwMode="auto">
          <a:xfrm>
            <a:off x="0" y="6072188"/>
            <a:ext cx="19335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Franklin Gothic Book" pitchFamily="34" charset="0"/>
              </a:rPr>
              <a:t>Правильний трикутник</a:t>
            </a:r>
          </a:p>
        </p:txBody>
      </p:sp>
      <p:sp>
        <p:nvSpPr>
          <p:cNvPr id="25609" name="Text Box 16"/>
          <p:cNvSpPr txBox="1">
            <a:spLocks noChangeArrowheads="1"/>
          </p:cNvSpPr>
          <p:nvPr/>
        </p:nvSpPr>
        <p:spPr bwMode="auto">
          <a:xfrm>
            <a:off x="2484438" y="4941888"/>
            <a:ext cx="862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Franklin Gothic Book" pitchFamily="34" charset="0"/>
              </a:rPr>
              <a:t>Квадрат</a:t>
            </a:r>
          </a:p>
        </p:txBody>
      </p:sp>
      <p:sp>
        <p:nvSpPr>
          <p:cNvPr id="25610" name="Text Box 17"/>
          <p:cNvSpPr txBox="1">
            <a:spLocks noChangeArrowheads="1"/>
          </p:cNvSpPr>
          <p:nvPr/>
        </p:nvSpPr>
        <p:spPr bwMode="auto">
          <a:xfrm>
            <a:off x="3995738" y="6381750"/>
            <a:ext cx="2151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Franklin Gothic Book" pitchFamily="34" charset="0"/>
              </a:rPr>
              <a:t>Правильний шестикутник</a:t>
            </a:r>
          </a:p>
        </p:txBody>
      </p:sp>
      <p:sp>
        <p:nvSpPr>
          <p:cNvPr id="25611" name="Text Box 18"/>
          <p:cNvSpPr txBox="1">
            <a:spLocks noChangeArrowheads="1"/>
          </p:cNvSpPr>
          <p:nvPr/>
        </p:nvSpPr>
        <p:spPr bwMode="auto">
          <a:xfrm>
            <a:off x="6156325" y="5300663"/>
            <a:ext cx="225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Franklin Gothic Book" pitchFamily="34" charset="0"/>
              </a:rPr>
              <a:t>Правильний восьмикутник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Правильний многокутник</a:t>
            </a:r>
            <a:endParaRPr lang="ru-RU" i="1" dirty="0"/>
          </a:p>
        </p:txBody>
      </p:sp>
      <p:sp>
        <p:nvSpPr>
          <p:cNvPr id="4" name="Десятиугольник 3"/>
          <p:cNvSpPr/>
          <p:nvPr/>
        </p:nvSpPr>
        <p:spPr>
          <a:xfrm>
            <a:off x="2928938" y="2071688"/>
            <a:ext cx="3714750" cy="3643312"/>
          </a:xfrm>
          <a:prstGeom prst="decagon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2428875" y="3643313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А</a:t>
            </a:r>
            <a:r>
              <a:rPr lang="uk-UA" sz="1000">
                <a:latin typeface="Franklin Gothic Book" pitchFamily="34" charset="0"/>
              </a:rPr>
              <a:t>1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2857500" y="2428875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А</a:t>
            </a:r>
            <a:r>
              <a:rPr lang="uk-UA" sz="1000">
                <a:latin typeface="Franklin Gothic Book" pitchFamily="34" charset="0"/>
              </a:rPr>
              <a:t>2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3786188" y="1785938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А</a:t>
            </a:r>
            <a:r>
              <a:rPr lang="uk-UA" sz="1000">
                <a:latin typeface="Franklin Gothic Book" pitchFamily="34" charset="0"/>
              </a:rPr>
              <a:t>3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26630" name="TextBox 7"/>
          <p:cNvSpPr txBox="1">
            <a:spLocks noChangeArrowheads="1"/>
          </p:cNvSpPr>
          <p:nvPr/>
        </p:nvSpPr>
        <p:spPr bwMode="auto">
          <a:xfrm>
            <a:off x="2857500" y="500062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A</a:t>
            </a:r>
            <a:r>
              <a:rPr lang="en-US" sz="1000">
                <a:latin typeface="Franklin Gothic Book" pitchFamily="34" charset="0"/>
              </a:rPr>
              <a:t>n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26631" name="TextBox 8"/>
          <p:cNvSpPr txBox="1">
            <a:spLocks noChangeArrowheads="1"/>
          </p:cNvSpPr>
          <p:nvPr/>
        </p:nvSpPr>
        <p:spPr bwMode="auto">
          <a:xfrm>
            <a:off x="5286375" y="1714500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A</a:t>
            </a:r>
            <a:r>
              <a:rPr lang="en-US" sz="1000">
                <a:latin typeface="Franklin Gothic Book" pitchFamily="34" charset="0"/>
              </a:rPr>
              <a:t>4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26632" name="TextBox 9"/>
          <p:cNvSpPr txBox="1">
            <a:spLocks noChangeArrowheads="1"/>
          </p:cNvSpPr>
          <p:nvPr/>
        </p:nvSpPr>
        <p:spPr bwMode="auto">
          <a:xfrm>
            <a:off x="5929313" y="2786063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Franklin Gothic Book" pitchFamily="34" charset="0"/>
              </a:rPr>
              <a:t>α</a:t>
            </a:r>
            <a:endParaRPr lang="ru-RU">
              <a:latin typeface="Franklin Gothic Book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286500" y="2786063"/>
            <a:ext cx="928688" cy="642937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4" name="TextBox 12"/>
          <p:cNvSpPr txBox="1">
            <a:spLocks noChangeArrowheads="1"/>
          </p:cNvSpPr>
          <p:nvPr/>
        </p:nvSpPr>
        <p:spPr bwMode="auto">
          <a:xfrm>
            <a:off x="6357938" y="292893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Franklin Gothic Book" pitchFamily="34" charset="0"/>
              </a:rPr>
              <a:t>β</a:t>
            </a:r>
            <a:endParaRPr lang="ru-RU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Сума кутів многокутника</a:t>
            </a:r>
            <a:endParaRPr lang="ru-RU" i="1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428750" y="1928813"/>
            <a:ext cx="1071563" cy="1357312"/>
          </a:xfrm>
          <a:prstGeom prst="triangle">
            <a:avLst/>
          </a:prstGeom>
          <a:noFill/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>
            <a:off x="3643313" y="2000250"/>
            <a:ext cx="1928812" cy="1143000"/>
          </a:xfrm>
          <a:prstGeom prst="parallelogram">
            <a:avLst/>
          </a:prstGeom>
          <a:noFill/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929063" y="2000250"/>
            <a:ext cx="1357312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авильный пятиугольник 7"/>
          <p:cNvSpPr/>
          <p:nvPr/>
        </p:nvSpPr>
        <p:spPr>
          <a:xfrm>
            <a:off x="6643688" y="1857375"/>
            <a:ext cx="1500187" cy="1285875"/>
          </a:xfrm>
          <a:prstGeom prst="pentagon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0" name="Прямая соединительная линия 9"/>
          <p:cNvCxnSpPr>
            <a:stCxn id="8" idx="1"/>
            <a:endCxn id="8" idx="5"/>
          </p:cNvCxnSpPr>
          <p:nvPr/>
        </p:nvCxnSpPr>
        <p:spPr>
          <a:xfrm rot="10800000" flipH="1">
            <a:off x="6643688" y="2347913"/>
            <a:ext cx="150018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8" idx="1"/>
            <a:endCxn id="8" idx="4"/>
          </p:cNvCxnSpPr>
          <p:nvPr/>
        </p:nvCxnSpPr>
        <p:spPr>
          <a:xfrm rot="10800000" flipH="1" flipV="1">
            <a:off x="6643688" y="2347913"/>
            <a:ext cx="1214437" cy="795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Шестиугольник 12"/>
          <p:cNvSpPr/>
          <p:nvPr/>
        </p:nvSpPr>
        <p:spPr>
          <a:xfrm>
            <a:off x="1428750" y="3857625"/>
            <a:ext cx="2286000" cy="1857375"/>
          </a:xfrm>
          <a:prstGeom prst="hexagon">
            <a:avLst/>
          </a:prstGeom>
          <a:noFill/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5" name="Прямая соединительная линия 14"/>
          <p:cNvCxnSpPr>
            <a:stCxn id="13" idx="2"/>
            <a:endCxn id="13" idx="2"/>
          </p:cNvCxnSpPr>
          <p:nvPr/>
        </p:nvCxnSpPr>
        <p:spPr>
          <a:xfrm rot="10800000" flipH="1">
            <a:off x="1428750" y="3857625"/>
            <a:ext cx="1820863" cy="9286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3" idx="2"/>
            <a:endCxn id="13" idx="2"/>
          </p:cNvCxnSpPr>
          <p:nvPr/>
        </p:nvCxnSpPr>
        <p:spPr>
          <a:xfrm rot="10800000" flipH="1">
            <a:off x="1428750" y="478631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3" idx="2"/>
            <a:endCxn id="13" idx="2"/>
          </p:cNvCxnSpPr>
          <p:nvPr/>
        </p:nvCxnSpPr>
        <p:spPr>
          <a:xfrm rot="10800000" flipH="1" flipV="1">
            <a:off x="1428750" y="4786313"/>
            <a:ext cx="1820863" cy="9286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 rot="10800000" flipH="1" flipV="1">
            <a:off x="4714875" y="4357688"/>
            <a:ext cx="3214688" cy="7080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>
                <a:solidFill>
                  <a:srgbClr val="FF0000"/>
                </a:solidFill>
                <a:latin typeface="Franklin Gothic Book" pitchFamily="34" charset="0"/>
              </a:rPr>
              <a:t>180 </a:t>
            </a:r>
            <a:r>
              <a:rPr lang="en-US" sz="4000">
                <a:solidFill>
                  <a:srgbClr val="FF0000"/>
                </a:solidFill>
                <a:latin typeface="Franklin Gothic Book" pitchFamily="34" charset="0"/>
              </a:rPr>
              <a:t> </a:t>
            </a:r>
            <a:r>
              <a:rPr lang="uk-UA" sz="4000">
                <a:solidFill>
                  <a:srgbClr val="FF0000"/>
                </a:solidFill>
                <a:latin typeface="Franklin Gothic Book" pitchFamily="34" charset="0"/>
              </a:rPr>
              <a:t>( </a:t>
            </a:r>
            <a:r>
              <a:rPr lang="en-US" sz="4000">
                <a:solidFill>
                  <a:srgbClr val="FF0000"/>
                </a:solidFill>
                <a:latin typeface="Franklin Gothic Book" pitchFamily="34" charset="0"/>
              </a:rPr>
              <a:t>n – 2)</a:t>
            </a:r>
            <a:endParaRPr lang="ru-RU" sz="4000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5929313" y="4429125"/>
            <a:ext cx="142875" cy="1428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3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5100" y="450850"/>
            <a:ext cx="8832850" cy="981075"/>
          </a:xfrm>
        </p:spPr>
      </p:pic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304800" y="2071688"/>
            <a:ext cx="8686800" cy="4008437"/>
          </a:xfrm>
        </p:spPr>
        <p:txBody>
          <a:bodyPr/>
          <a:lstStyle/>
          <a:p>
            <a:pPr marL="457200" indent="-457200" eaLnBrk="1" hangingPunct="1">
              <a:lnSpc>
                <a:spcPct val="200000"/>
              </a:lnSpc>
              <a:buFont typeface="Wingdings 2" pitchFamily="18" charset="2"/>
              <a:buAutoNum type="arabicParenR"/>
            </a:pPr>
            <a:r>
              <a:rPr lang="uk-UA" sz="2000" smtClean="0"/>
              <a:t>Чому дорівнює сума зовнішніх кутів опуклого </a:t>
            </a:r>
            <a:r>
              <a:rPr lang="en-US" sz="2000" i="1" smtClean="0"/>
              <a:t>n-</a:t>
            </a:r>
            <a:r>
              <a:rPr lang="uk-UA" sz="2000" smtClean="0"/>
              <a:t>кутника</a:t>
            </a:r>
            <a:r>
              <a:rPr lang="uk-UA" sz="2000" i="1" smtClean="0"/>
              <a:t>, </a:t>
            </a:r>
            <a:r>
              <a:rPr lang="uk-UA" sz="2000" smtClean="0"/>
              <a:t>узятих по одному при кожній вершині .</a:t>
            </a:r>
          </a:p>
          <a:p>
            <a:pPr marL="457200" indent="-457200" eaLnBrk="1" hangingPunct="1">
              <a:lnSpc>
                <a:spcPct val="200000"/>
              </a:lnSpc>
              <a:buFont typeface="Wingdings 2" pitchFamily="18" charset="2"/>
              <a:buAutoNum type="arabicParenR"/>
            </a:pPr>
            <a:r>
              <a:rPr lang="uk-UA" sz="2000" smtClean="0"/>
              <a:t>Знайти кут правильного десятикутника.</a:t>
            </a:r>
          </a:p>
          <a:p>
            <a:pPr marL="457200" indent="-457200" eaLnBrk="1" hangingPunct="1">
              <a:lnSpc>
                <a:spcPct val="200000"/>
              </a:lnSpc>
              <a:buFont typeface="Wingdings 2" pitchFamily="18" charset="2"/>
              <a:buAutoNum type="arabicParenR"/>
            </a:pPr>
            <a:r>
              <a:rPr lang="uk-UA" sz="2000" smtClean="0"/>
              <a:t>Знайти зовнішній кут правильного десятикутника.</a:t>
            </a: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есятиугольник 3"/>
          <p:cNvSpPr/>
          <p:nvPr/>
        </p:nvSpPr>
        <p:spPr>
          <a:xfrm>
            <a:off x="857250" y="2071688"/>
            <a:ext cx="3714750" cy="3643312"/>
          </a:xfrm>
          <a:prstGeom prst="decagon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698" name="TextBox 4"/>
          <p:cNvSpPr txBox="1">
            <a:spLocks noChangeArrowheads="1"/>
          </p:cNvSpPr>
          <p:nvPr/>
        </p:nvSpPr>
        <p:spPr bwMode="auto">
          <a:xfrm>
            <a:off x="428625" y="378618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А</a:t>
            </a:r>
            <a:r>
              <a:rPr lang="uk-UA" sz="1000">
                <a:latin typeface="Franklin Gothic Book" pitchFamily="34" charset="0"/>
              </a:rPr>
              <a:t>1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29699" name="TextBox 5"/>
          <p:cNvSpPr txBox="1">
            <a:spLocks noChangeArrowheads="1"/>
          </p:cNvSpPr>
          <p:nvPr/>
        </p:nvSpPr>
        <p:spPr bwMode="auto">
          <a:xfrm>
            <a:off x="785813" y="2500313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А</a:t>
            </a:r>
            <a:r>
              <a:rPr lang="uk-UA" sz="1000">
                <a:latin typeface="Franklin Gothic Book" pitchFamily="34" charset="0"/>
              </a:rPr>
              <a:t>2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29700" name="TextBox 6"/>
          <p:cNvSpPr txBox="1">
            <a:spLocks noChangeArrowheads="1"/>
          </p:cNvSpPr>
          <p:nvPr/>
        </p:nvSpPr>
        <p:spPr bwMode="auto">
          <a:xfrm>
            <a:off x="1714500" y="178593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А</a:t>
            </a:r>
            <a:r>
              <a:rPr lang="uk-UA" sz="1000">
                <a:latin typeface="Franklin Gothic Book" pitchFamily="34" charset="0"/>
              </a:rPr>
              <a:t>3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29701" name="TextBox 7"/>
          <p:cNvSpPr txBox="1">
            <a:spLocks noChangeArrowheads="1"/>
          </p:cNvSpPr>
          <p:nvPr/>
        </p:nvSpPr>
        <p:spPr bwMode="auto">
          <a:xfrm>
            <a:off x="857250" y="49291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A</a:t>
            </a:r>
            <a:r>
              <a:rPr lang="en-US" sz="1000">
                <a:latin typeface="Franklin Gothic Book" pitchFamily="34" charset="0"/>
              </a:rPr>
              <a:t>n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29702" name="TextBox 8"/>
          <p:cNvSpPr txBox="1">
            <a:spLocks noChangeArrowheads="1"/>
          </p:cNvSpPr>
          <p:nvPr/>
        </p:nvSpPr>
        <p:spPr bwMode="auto">
          <a:xfrm>
            <a:off x="3214688" y="1785938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A</a:t>
            </a:r>
            <a:r>
              <a:rPr lang="en-US" sz="1000">
                <a:latin typeface="Franklin Gothic Book" pitchFamily="34" charset="0"/>
              </a:rPr>
              <a:t>4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29703" name="TextBox 9"/>
          <p:cNvSpPr txBox="1">
            <a:spLocks noChangeArrowheads="1"/>
          </p:cNvSpPr>
          <p:nvPr/>
        </p:nvSpPr>
        <p:spPr bwMode="auto">
          <a:xfrm>
            <a:off x="3857625" y="271462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Franklin Gothic Book" pitchFamily="34" charset="0"/>
              </a:rPr>
              <a:t>α</a:t>
            </a:r>
            <a:endParaRPr lang="ru-RU">
              <a:latin typeface="Franklin Gothic Book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214813" y="2786063"/>
            <a:ext cx="928687" cy="642937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5" name="TextBox 12"/>
          <p:cNvSpPr txBox="1">
            <a:spLocks noChangeArrowheads="1"/>
          </p:cNvSpPr>
          <p:nvPr/>
        </p:nvSpPr>
        <p:spPr bwMode="auto">
          <a:xfrm>
            <a:off x="4357688" y="3000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Franklin Gothic Book" pitchFamily="34" charset="0"/>
              </a:rPr>
              <a:t>β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Внутрішній та зовнішній кути </a:t>
            </a:r>
            <a:endParaRPr lang="ru-RU" i="1" dirty="0"/>
          </a:p>
        </p:txBody>
      </p:sp>
      <p:pic>
        <p:nvPicPr>
          <p:cNvPr id="2970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88" y="1928813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25" y="2857500"/>
            <a:ext cx="154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00" y="3929063"/>
            <a:ext cx="9715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29711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200">
                <a:latin typeface="Calibri" pitchFamily="34" charset="0"/>
                <a:cs typeface="Times New Roman" pitchFamily="18" charset="0"/>
              </a:rPr>
              <a:t>                                 </a:t>
            </a:r>
            <a:endParaRPr lang="en-US"/>
          </a:p>
        </p:txBody>
      </p:sp>
      <p:sp>
        <p:nvSpPr>
          <p:cNvPr id="29712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200">
                <a:latin typeface="Calibri" pitchFamily="34" charset="0"/>
                <a:cs typeface="Times New Roman" pitchFamily="18" charset="0"/>
              </a:rPr>
              <a:t>                                 </a:t>
            </a:r>
            <a:endParaRPr lang="en-US"/>
          </a:p>
        </p:txBody>
      </p:sp>
      <p:sp>
        <p:nvSpPr>
          <p:cNvPr id="29713" name="Rectangle 7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800" i="1" dirty="0" smtClean="0"/>
              <a:t>Коло</a:t>
            </a:r>
            <a:r>
              <a:rPr lang="en-US" sz="3800" i="1" dirty="0" smtClean="0"/>
              <a:t>,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описане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навколо</a:t>
            </a:r>
            <a:r>
              <a:rPr lang="ru-RU" sz="3800" i="1" dirty="0" smtClean="0"/>
              <a:t> правильного </a:t>
            </a:r>
            <a:r>
              <a:rPr lang="ru-RU" sz="3800" i="1" dirty="0" err="1" smtClean="0"/>
              <a:t>многокутника</a:t>
            </a:r>
            <a:endParaRPr lang="ru-RU" sz="3800" i="1" dirty="0" smtClean="0"/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3995738" y="2349500"/>
            <a:ext cx="4791075" cy="3794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600" i="1" smtClean="0"/>
              <a:t>Навколо будь-якого правильного многокутника можно описати коло  і  до того  ж  тільки одне.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2600" i="1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uk-UA" sz="2600" i="1" smtClean="0"/>
              <a:t>Многокутник називається </a:t>
            </a:r>
            <a:r>
              <a:rPr lang="uk-UA" sz="2600" b="1" i="1" smtClean="0"/>
              <a:t>вписаним</a:t>
            </a:r>
            <a:r>
              <a:rPr lang="uk-UA" sz="2600" i="1" smtClean="0"/>
              <a:t> в коло, якщо всі його вершини  лежать  на деякому колі.</a:t>
            </a:r>
            <a:endParaRPr lang="ru-RU" sz="2600" i="1" smtClean="0"/>
          </a:p>
        </p:txBody>
      </p:sp>
      <p:sp>
        <p:nvSpPr>
          <p:cNvPr id="30723" name="Oval 4"/>
          <p:cNvSpPr>
            <a:spLocks noChangeArrowheads="1"/>
          </p:cNvSpPr>
          <p:nvPr/>
        </p:nvSpPr>
        <p:spPr bwMode="auto">
          <a:xfrm>
            <a:off x="684213" y="2708275"/>
            <a:ext cx="2951162" cy="2952750"/>
          </a:xfrm>
          <a:prstGeom prst="ellipse">
            <a:avLst/>
          </a:prstGeom>
          <a:noFill/>
          <a:ln w="539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uk-UA">
              <a:solidFill>
                <a:schemeClr val="bg2"/>
              </a:solidFill>
              <a:latin typeface="Franklin Gothic Book" pitchFamily="34" charset="0"/>
            </a:endParaRPr>
          </a:p>
        </p:txBody>
      </p:sp>
      <p:sp>
        <p:nvSpPr>
          <p:cNvPr id="30724" name="AutoShape 6"/>
          <p:cNvSpPr>
            <a:spLocks noChangeArrowheads="1"/>
          </p:cNvSpPr>
          <p:nvPr/>
        </p:nvSpPr>
        <p:spPr bwMode="auto">
          <a:xfrm rot="1171089">
            <a:off x="785813" y="2886075"/>
            <a:ext cx="2757487" cy="2609850"/>
          </a:xfrm>
          <a:prstGeom prst="octagon">
            <a:avLst>
              <a:gd name="adj" fmla="val 29287"/>
            </a:avLst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uk-UA">
              <a:latin typeface="Franklin Gothic Book" pitchFamily="34" charset="0"/>
            </a:endParaRPr>
          </a:p>
        </p:txBody>
      </p:sp>
      <p:sp>
        <p:nvSpPr>
          <p:cNvPr id="30725" name="Text Box 10"/>
          <p:cNvSpPr txBox="1">
            <a:spLocks noChangeArrowheads="1"/>
          </p:cNvSpPr>
          <p:nvPr/>
        </p:nvSpPr>
        <p:spPr bwMode="auto">
          <a:xfrm>
            <a:off x="1792288" y="3998913"/>
            <a:ext cx="36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Franklin Gothic Book" pitchFamily="34" charset="0"/>
              </a:rPr>
              <a:t>О</a:t>
            </a:r>
          </a:p>
        </p:txBody>
      </p:sp>
      <p:sp>
        <p:nvSpPr>
          <p:cNvPr id="30726" name="Text Box 11"/>
          <p:cNvSpPr txBox="1">
            <a:spLocks noChangeArrowheads="1"/>
          </p:cNvSpPr>
          <p:nvPr/>
        </p:nvSpPr>
        <p:spPr bwMode="auto">
          <a:xfrm>
            <a:off x="2344738" y="335438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Franklin Gothic Book" pitchFamily="34" charset="0"/>
              </a:rPr>
              <a:t>R</a:t>
            </a:r>
            <a:endParaRPr lang="ru-RU" b="1">
              <a:latin typeface="Franklin Gothic Book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30724" idx="2"/>
          </p:cNvCxnSpPr>
          <p:nvPr/>
        </p:nvCxnSpPr>
        <p:spPr>
          <a:xfrm rot="16200000" flipH="1" flipV="1">
            <a:off x="2208213" y="3171825"/>
            <a:ext cx="977900" cy="96520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800" i="1" dirty="0" smtClean="0"/>
              <a:t>Коло, </a:t>
            </a:r>
            <a:r>
              <a:rPr lang="ru-RU" sz="3800" i="1" dirty="0" err="1" smtClean="0"/>
              <a:t>вписане</a:t>
            </a:r>
            <a:r>
              <a:rPr lang="ru-RU" sz="3800" i="1" dirty="0" smtClean="0"/>
              <a:t> в </a:t>
            </a:r>
            <a:r>
              <a:rPr lang="ru-RU" sz="3800" i="1" dirty="0" err="1" smtClean="0"/>
              <a:t>правильний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многокутник</a:t>
            </a:r>
            <a:r>
              <a:rPr lang="ru-RU" sz="3800" dirty="0" smtClean="0"/>
              <a:t> 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4356100" y="2205038"/>
            <a:ext cx="4175125" cy="436721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600" i="1" smtClean="0"/>
              <a:t>В будь-який правильний многокутник можна вписати коло  і  до того ж  тільки одне.</a:t>
            </a:r>
          </a:p>
          <a:p>
            <a:pPr eaLnBrk="1" hangingPunct="1">
              <a:buFont typeface="Wingdings 2" pitchFamily="18" charset="2"/>
              <a:buNone/>
            </a:pPr>
            <a:endParaRPr lang="uk-UA" sz="2600" i="1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600" i="1" smtClean="0"/>
              <a:t>Многокутник називається </a:t>
            </a:r>
            <a:r>
              <a:rPr lang="uk-UA" sz="2600" b="1" i="1" smtClean="0"/>
              <a:t>описаним</a:t>
            </a:r>
            <a:r>
              <a:rPr lang="uk-UA" sz="2600" i="1" smtClean="0"/>
              <a:t> навколо  кола, якщо всі його  сторони дотикаються до деякого  кола.</a:t>
            </a:r>
            <a:endParaRPr lang="ru-RU" sz="2600" i="1" smtClean="0"/>
          </a:p>
          <a:p>
            <a:pPr eaLnBrk="1" hangingPunct="1">
              <a:buFont typeface="Wingdings 2" pitchFamily="18" charset="2"/>
              <a:buNone/>
            </a:pPr>
            <a:endParaRPr lang="uk-UA" sz="2600" i="1" smtClean="0"/>
          </a:p>
          <a:p>
            <a:pPr eaLnBrk="1" hangingPunct="1">
              <a:buFont typeface="Wingdings 2" pitchFamily="18" charset="2"/>
              <a:buNone/>
            </a:pPr>
            <a:endParaRPr lang="ru-RU" sz="2600" i="1" smtClean="0"/>
          </a:p>
        </p:txBody>
      </p:sp>
      <p:sp>
        <p:nvSpPr>
          <p:cNvPr id="31747" name="AutoShape 4"/>
          <p:cNvSpPr>
            <a:spLocks noChangeArrowheads="1"/>
          </p:cNvSpPr>
          <p:nvPr/>
        </p:nvSpPr>
        <p:spPr bwMode="auto">
          <a:xfrm>
            <a:off x="684213" y="2492375"/>
            <a:ext cx="3095625" cy="3097213"/>
          </a:xfrm>
          <a:prstGeom prst="octagon">
            <a:avLst>
              <a:gd name="adj" fmla="val 29287"/>
            </a:avLst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31748" name="Oval 5"/>
          <p:cNvSpPr>
            <a:spLocks noChangeArrowheads="1"/>
          </p:cNvSpPr>
          <p:nvPr/>
        </p:nvSpPr>
        <p:spPr bwMode="auto">
          <a:xfrm>
            <a:off x="684213" y="2492375"/>
            <a:ext cx="3095625" cy="3097213"/>
          </a:xfrm>
          <a:prstGeom prst="ellipse">
            <a:avLst/>
          </a:prstGeom>
          <a:noFill/>
          <a:ln w="412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985963" y="3990975"/>
            <a:ext cx="498475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Franklin Gothic Book" pitchFamily="34" charset="0"/>
              </a:rPr>
              <a:t>О</a:t>
            </a:r>
          </a:p>
        </p:txBody>
      </p:sp>
      <p:sp>
        <p:nvSpPr>
          <p:cNvPr id="31750" name="Text Box 8"/>
          <p:cNvSpPr txBox="1">
            <a:spLocks noChangeArrowheads="1"/>
          </p:cNvSpPr>
          <p:nvPr/>
        </p:nvSpPr>
        <p:spPr bwMode="auto">
          <a:xfrm>
            <a:off x="2482850" y="3195638"/>
            <a:ext cx="534988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Franklin Gothic Book" pitchFamily="34" charset="0"/>
              </a:rPr>
              <a:t>r</a:t>
            </a:r>
            <a:endParaRPr lang="ru-RU" b="1">
              <a:latin typeface="Franklin Gothic Book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31748" idx="7"/>
            <a:endCxn id="31749" idx="0"/>
          </p:cNvCxnSpPr>
          <p:nvPr/>
        </p:nvCxnSpPr>
        <p:spPr>
          <a:xfrm rot="16200000" flipH="1" flipV="1">
            <a:off x="2258219" y="2923381"/>
            <a:ext cx="1044575" cy="1090613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Содержимое 2"/>
          <p:cNvSpPr>
            <a:spLocks noGrp="1"/>
          </p:cNvSpPr>
          <p:nvPr>
            <p:ph idx="1"/>
          </p:nvPr>
        </p:nvSpPr>
        <p:spPr>
          <a:xfrm>
            <a:off x="4572000" y="1554163"/>
            <a:ext cx="4419600" cy="45259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Вписане й описане кола правильного многокутника мають один і той самий центр, який називають </a:t>
            </a:r>
            <a:r>
              <a:rPr lang="uk-UA" sz="2000" b="1" i="1" smtClean="0"/>
              <a:t>центром многокутника.</a:t>
            </a:r>
          </a:p>
          <a:p>
            <a:pPr eaLnBrk="1" hangingPunct="1">
              <a:buFont typeface="Wingdings 2" pitchFamily="18" charset="2"/>
              <a:buNone/>
            </a:pPr>
            <a:endParaRPr lang="uk-UA" sz="2000" b="1" i="1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Кут, під яким видно сторону правильного многокутника з його центра, називається </a:t>
            </a:r>
            <a:r>
              <a:rPr lang="uk-UA" sz="2000" b="1" i="1" smtClean="0"/>
              <a:t>центральним кутом многокутника .</a:t>
            </a:r>
          </a:p>
          <a:p>
            <a:pPr eaLnBrk="1" hangingPunct="1">
              <a:buFont typeface="Wingdings 2" pitchFamily="18" charset="2"/>
              <a:buNone/>
            </a:pPr>
            <a:endParaRPr lang="ru-RU" sz="2000" i="1" smtClean="0"/>
          </a:p>
        </p:txBody>
      </p:sp>
      <p:sp>
        <p:nvSpPr>
          <p:cNvPr id="4" name="Шестиугольник 3"/>
          <p:cNvSpPr/>
          <p:nvPr/>
        </p:nvSpPr>
        <p:spPr>
          <a:xfrm>
            <a:off x="571500" y="2000250"/>
            <a:ext cx="3571875" cy="3214688"/>
          </a:xfrm>
          <a:prstGeom prst="hexagon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85813" y="2000250"/>
            <a:ext cx="3143250" cy="3214688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71500" y="1643063"/>
            <a:ext cx="3571875" cy="3929062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2035969" y="3893344"/>
            <a:ext cx="1643063" cy="1000125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1035844" y="3893344"/>
            <a:ext cx="1643063" cy="10001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5" name="TextBox 14"/>
          <p:cNvSpPr txBox="1">
            <a:spLocks noChangeArrowheads="1"/>
          </p:cNvSpPr>
          <p:nvPr/>
        </p:nvSpPr>
        <p:spPr bwMode="auto">
          <a:xfrm>
            <a:off x="2357438" y="321468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О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32776" name="TextBox 15"/>
          <p:cNvSpPr txBox="1">
            <a:spLocks noChangeArrowheads="1"/>
          </p:cNvSpPr>
          <p:nvPr/>
        </p:nvSpPr>
        <p:spPr bwMode="auto">
          <a:xfrm>
            <a:off x="2214563" y="37861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Franklin Gothic Book" pitchFamily="34" charset="0"/>
              </a:rPr>
              <a:t>β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3277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277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4929188"/>
            <a:ext cx="10096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Формули для радіусів вписаних і описаних кіл правильних многокутників</a:t>
            </a:r>
            <a:endParaRPr lang="ru-RU" i="1" dirty="0"/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4143375" y="1428750"/>
            <a:ext cx="5000625" cy="52403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z="2000" smtClean="0"/>
              <a:t>     </a:t>
            </a:r>
            <a:r>
              <a:rPr lang="uk-UA" sz="1800" i="1" smtClean="0"/>
              <a:t>Для даного правильного n-кутника зі  стороною </a:t>
            </a:r>
            <a:r>
              <a:rPr lang="en-US" sz="1800" i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en-US" sz="1400" smtClean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uk-UA" sz="1800" i="1" smtClean="0"/>
              <a:t>знайдемо радіус R описаного кола і радіус </a:t>
            </a:r>
            <a:r>
              <a:rPr lang="en-US" sz="1800" i="1" smtClean="0"/>
              <a:t>r </a:t>
            </a:r>
            <a:r>
              <a:rPr lang="uk-UA" sz="1800" i="1" smtClean="0"/>
              <a:t>вписаного  кола.</a:t>
            </a:r>
            <a:endParaRPr lang="ru-RU" sz="1800" i="1" smtClean="0"/>
          </a:p>
          <a:p>
            <a:pPr eaLnBrk="1" hangingPunct="1">
              <a:buFont typeface="Wingdings 2" pitchFamily="18" charset="2"/>
              <a:buNone/>
            </a:pPr>
            <a:endParaRPr lang="uk-UA" sz="2000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000" smtClean="0"/>
              <a:t>висота </a:t>
            </a:r>
            <a:r>
              <a:rPr lang="uk-UA" sz="2000" i="1" smtClean="0"/>
              <a:t>ОС</a:t>
            </a:r>
            <a:r>
              <a:rPr lang="uk-UA" sz="2000" smtClean="0"/>
              <a:t> є його медіаною і бісектрисою,     тому</a:t>
            </a:r>
            <a:endParaRPr lang="ru-RU" sz="2000" smtClean="0"/>
          </a:p>
        </p:txBody>
      </p:sp>
      <p:sp>
        <p:nvSpPr>
          <p:cNvPr id="4" name="Восьмиугольник 3"/>
          <p:cNvSpPr/>
          <p:nvPr/>
        </p:nvSpPr>
        <p:spPr>
          <a:xfrm>
            <a:off x="1571625" y="1785938"/>
            <a:ext cx="2357438" cy="2357437"/>
          </a:xfrm>
          <a:prstGeom prst="octagon">
            <a:avLst/>
          </a:prstGeom>
          <a:noFill/>
          <a:ln w="508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428750" y="1643063"/>
            <a:ext cx="2643188" cy="2643187"/>
          </a:xfrm>
          <a:prstGeom prst="ellipse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571625" y="1785938"/>
            <a:ext cx="2357438" cy="2357437"/>
          </a:xfrm>
          <a:prstGeom prst="ellipse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2714625" y="2928938"/>
            <a:ext cx="71438" cy="714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 flipV="1">
            <a:off x="2214563" y="4143375"/>
            <a:ext cx="46037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3286125" y="4143375"/>
            <a:ext cx="46038" cy="460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8" name="Прямая соединительная линия 17"/>
          <p:cNvCxnSpPr>
            <a:stCxn id="13" idx="7"/>
            <a:endCxn id="15" idx="0"/>
          </p:cNvCxnSpPr>
          <p:nvPr/>
        </p:nvCxnSpPr>
        <p:spPr>
          <a:xfrm rot="16200000" flipH="1">
            <a:off x="2439987" y="3275013"/>
            <a:ext cx="1203325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3" idx="7"/>
            <a:endCxn id="14" idx="6"/>
          </p:cNvCxnSpPr>
          <p:nvPr/>
        </p:nvCxnSpPr>
        <p:spPr>
          <a:xfrm rot="16200000" flipH="1" flipV="1">
            <a:off x="1897856" y="3302794"/>
            <a:ext cx="1239838" cy="5143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3" idx="5"/>
          </p:cNvCxnSpPr>
          <p:nvPr/>
        </p:nvCxnSpPr>
        <p:spPr>
          <a:xfrm rot="5400000">
            <a:off x="2192337" y="3571876"/>
            <a:ext cx="11652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4" name="TextBox 22"/>
          <p:cNvSpPr txBox="1">
            <a:spLocks noChangeArrowheads="1"/>
          </p:cNvSpPr>
          <p:nvPr/>
        </p:nvSpPr>
        <p:spPr bwMode="auto">
          <a:xfrm>
            <a:off x="2571750" y="2571750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О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33805" name="TextBox 23"/>
          <p:cNvSpPr txBox="1">
            <a:spLocks noChangeArrowheads="1"/>
          </p:cNvSpPr>
          <p:nvPr/>
        </p:nvSpPr>
        <p:spPr bwMode="auto">
          <a:xfrm>
            <a:off x="1857375" y="4214813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А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33806" name="TextBox 24"/>
          <p:cNvSpPr txBox="1">
            <a:spLocks noChangeArrowheads="1"/>
          </p:cNvSpPr>
          <p:nvPr/>
        </p:nvSpPr>
        <p:spPr bwMode="auto">
          <a:xfrm>
            <a:off x="3357563" y="4143375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В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33807" name="TextBox 25"/>
          <p:cNvSpPr txBox="1">
            <a:spLocks noChangeArrowheads="1"/>
          </p:cNvSpPr>
          <p:nvPr/>
        </p:nvSpPr>
        <p:spPr bwMode="auto">
          <a:xfrm>
            <a:off x="2571750" y="42862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С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3380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38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75" y="3500438"/>
            <a:ext cx="21240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381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75" y="2428875"/>
            <a:ext cx="257175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2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38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381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8" y="4214813"/>
            <a:ext cx="48672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5" name="Rectangle 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381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3817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5072063"/>
            <a:ext cx="2514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3819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4857750"/>
            <a:ext cx="35718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0" name="Rectangle 13"/>
          <p:cNvSpPr>
            <a:spLocks noChangeArrowheads="1"/>
          </p:cNvSpPr>
          <p:nvPr/>
        </p:nvSpPr>
        <p:spPr bwMode="auto">
          <a:xfrm>
            <a:off x="0" y="1285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382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3822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50" y="5715000"/>
            <a:ext cx="31908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3" name="Rectangle 16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3824" name="TextBox 42"/>
          <p:cNvSpPr txBox="1">
            <a:spLocks noChangeArrowheads="1"/>
          </p:cNvSpPr>
          <p:nvPr/>
        </p:nvSpPr>
        <p:spPr bwMode="auto">
          <a:xfrm>
            <a:off x="7500938" y="3714750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,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33825" name="TextBox 43"/>
          <p:cNvSpPr txBox="1">
            <a:spLocks noChangeArrowheads="1"/>
          </p:cNvSpPr>
          <p:nvPr/>
        </p:nvSpPr>
        <p:spPr bwMode="auto">
          <a:xfrm>
            <a:off x="8929688" y="4357688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.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33826" name="TextBox 44"/>
          <p:cNvSpPr txBox="1">
            <a:spLocks noChangeArrowheads="1"/>
          </p:cNvSpPr>
          <p:nvPr/>
        </p:nvSpPr>
        <p:spPr bwMode="auto">
          <a:xfrm>
            <a:off x="3143250" y="5072063"/>
            <a:ext cx="14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: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33827" name="TextBox 45"/>
          <p:cNvSpPr txBox="1">
            <a:spLocks noChangeArrowheads="1"/>
          </p:cNvSpPr>
          <p:nvPr/>
        </p:nvSpPr>
        <p:spPr bwMode="auto">
          <a:xfrm>
            <a:off x="7286625" y="5072063"/>
            <a:ext cx="214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;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33828" name="TextBox 46"/>
          <p:cNvSpPr txBox="1">
            <a:spLocks noChangeArrowheads="1"/>
          </p:cNvSpPr>
          <p:nvPr/>
        </p:nvSpPr>
        <p:spPr bwMode="auto">
          <a:xfrm>
            <a:off x="7072313" y="5929313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.</a:t>
            </a:r>
            <a:endParaRPr lang="ru-RU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3350" y="450850"/>
            <a:ext cx="8864600" cy="1060450"/>
          </a:xfrm>
        </p:spPr>
      </p:pic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uk-UA" sz="2400" smtClean="0"/>
              <a:t>1. Правильні   многокутники. Формули радіусів вписаних і описаних кіл правильних многокутників.</a:t>
            </a:r>
          </a:p>
          <a:p>
            <a:pPr eaLnBrk="1" hangingPunct="1">
              <a:buFont typeface="Arial" charset="0"/>
              <a:buChar char="•"/>
            </a:pPr>
            <a:r>
              <a:rPr lang="uk-UA" sz="2400" smtClean="0"/>
              <a:t>2. Побудова правильних многокутників.</a:t>
            </a:r>
          </a:p>
          <a:p>
            <a:pPr eaLnBrk="1" hangingPunct="1">
              <a:buFont typeface="Arial" charset="0"/>
              <a:buChar char="•"/>
            </a:pPr>
            <a:r>
              <a:rPr lang="uk-UA" sz="2400" smtClean="0"/>
              <a:t>3. Довжина кола. Довжина дуги кола.  Площа круга та його частин.</a:t>
            </a:r>
          </a:p>
          <a:p>
            <a:pPr eaLnBrk="1" hangingPunct="1">
              <a:buFont typeface="Arial" charset="0"/>
              <a:buChar char="•"/>
            </a:pPr>
            <a:r>
              <a:rPr lang="uk-UA" sz="2400" smtClean="0"/>
              <a:t>4. Роз</a:t>
            </a:r>
            <a:r>
              <a:rPr lang="en-US" sz="2400" smtClean="0"/>
              <a:t>’</a:t>
            </a:r>
            <a:r>
              <a:rPr lang="uk-UA" sz="2400" smtClean="0"/>
              <a:t>вязування вправ. Самостійна робота.</a:t>
            </a:r>
          </a:p>
          <a:p>
            <a:pPr eaLnBrk="1" hangingPunct="1">
              <a:buFont typeface="Arial" charset="0"/>
              <a:buChar char="•"/>
            </a:pPr>
            <a:r>
              <a:rPr lang="uk-UA" sz="2400" smtClean="0"/>
              <a:t>5. Контрольна робота.</a:t>
            </a:r>
          </a:p>
          <a:p>
            <a:pPr eaLnBrk="1" hangingPunct="1">
              <a:buFont typeface="Arial" charset="0"/>
              <a:buChar char="•"/>
            </a:pPr>
            <a:r>
              <a:rPr lang="uk-UA" sz="2400" smtClean="0"/>
              <a:t>6. Аналіз контрольної роботи. Розв</a:t>
            </a:r>
            <a:r>
              <a:rPr lang="en-US" sz="2400" smtClean="0"/>
              <a:t>’</a:t>
            </a:r>
            <a:r>
              <a:rPr lang="uk-UA" sz="2400" smtClean="0"/>
              <a:t>язування вправ.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700" dirty="0" smtClean="0"/>
              <a:t>                                Урок 2.</a:t>
            </a:r>
            <a:r>
              <a:rPr lang="uk-UA" dirty="0" smtClean="0"/>
              <a:t>  </a:t>
            </a:r>
            <a:r>
              <a:rPr lang="uk-UA" i="1" dirty="0" smtClean="0"/>
              <a:t>побудова              правильних многокутників</a:t>
            </a:r>
            <a:endParaRPr lang="ru-RU" sz="2000" i="1" dirty="0"/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285750" y="2071688"/>
            <a:ext cx="8686800" cy="3946525"/>
          </a:xfrm>
        </p:spPr>
        <p:txBody>
          <a:bodyPr/>
          <a:lstStyle/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smtClean="0"/>
              <a:t>       </a:t>
            </a:r>
            <a:r>
              <a:rPr lang="uk-UA" smtClean="0"/>
              <a:t>Державні вимоги до рівня підготовки учнів: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uk-UA" sz="2400" smtClean="0"/>
              <a:t>Записувати і пояснювати  формули радіусів вписаного і описаного кіл правильного трикутника, чотирикутника, шестикутника;</a:t>
            </a:r>
            <a:endParaRPr lang="en-US" sz="2400" smtClean="0"/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uk-UA" sz="2400" smtClean="0"/>
              <a:t>Будувати правильний трикутник, чотирикутник , шестикутник;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uk-UA" sz="2400" smtClean="0"/>
              <a:t>Застосовувати вивчені означення і властивості  до розв</a:t>
            </a:r>
            <a:r>
              <a:rPr lang="en-US" sz="2400" smtClean="0"/>
              <a:t>’</a:t>
            </a:r>
            <a:r>
              <a:rPr lang="uk-UA" sz="2400" smtClean="0"/>
              <a:t>язування задач.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Правильний трикутник</a:t>
            </a:r>
            <a:endParaRPr lang="ru-RU" i="1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71500" y="2428875"/>
            <a:ext cx="2143125" cy="1857375"/>
          </a:xfrm>
          <a:prstGeom prst="triangl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28625" y="2428875"/>
            <a:ext cx="2428875" cy="2500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714500" y="3714750"/>
            <a:ext cx="1000125" cy="5715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5" name="TextBox 10"/>
          <p:cNvSpPr txBox="1">
            <a:spLocks noChangeArrowheads="1"/>
          </p:cNvSpPr>
          <p:nvPr/>
        </p:nvSpPr>
        <p:spPr bwMode="auto">
          <a:xfrm>
            <a:off x="1643063" y="31432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35846" name="TextBox 11"/>
          <p:cNvSpPr txBox="1">
            <a:spLocks noChangeArrowheads="1"/>
          </p:cNvSpPr>
          <p:nvPr/>
        </p:nvSpPr>
        <p:spPr bwMode="auto">
          <a:xfrm>
            <a:off x="1714500" y="385762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3584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584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8" y="1857375"/>
            <a:ext cx="40005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9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585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5851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8" y="3429000"/>
            <a:ext cx="3643312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2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cxnSp>
        <p:nvCxnSpPr>
          <p:cNvPr id="21" name="Прямая соединительная линия 20"/>
          <p:cNvCxnSpPr>
            <a:endCxn id="4" idx="5"/>
          </p:cNvCxnSpPr>
          <p:nvPr/>
        </p:nvCxnSpPr>
        <p:spPr>
          <a:xfrm flipV="1">
            <a:off x="1714500" y="3357563"/>
            <a:ext cx="463550" cy="357187"/>
          </a:xfrm>
          <a:prstGeom prst="line">
            <a:avLst/>
          </a:prstGeom>
          <a:ln w="28575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4" name="Rectangle 1"/>
          <p:cNvSpPr>
            <a:spLocks noChangeArrowheads="1"/>
          </p:cNvSpPr>
          <p:nvPr/>
        </p:nvSpPr>
        <p:spPr bwMode="auto">
          <a:xfrm>
            <a:off x="1428750" y="4286250"/>
            <a:ext cx="285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Правильний чотирикутник</a:t>
            </a: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7313" y="2428875"/>
            <a:ext cx="2286000" cy="228600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85813" y="2000250"/>
            <a:ext cx="3429000" cy="31432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357313" y="2428875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6"/>
          </p:cNvCxnSpPr>
          <p:nvPr/>
        </p:nvCxnSpPr>
        <p:spPr>
          <a:xfrm flipH="1">
            <a:off x="2500313" y="3571875"/>
            <a:ext cx="1143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2500313" y="3571875"/>
            <a:ext cx="1143000" cy="11430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1" name="TextBox 10"/>
          <p:cNvSpPr txBox="1">
            <a:spLocks noChangeArrowheads="1"/>
          </p:cNvSpPr>
          <p:nvPr/>
        </p:nvSpPr>
        <p:spPr bwMode="auto">
          <a:xfrm>
            <a:off x="2857500" y="3143250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36872" name="TextBox 11"/>
          <p:cNvSpPr txBox="1">
            <a:spLocks noChangeArrowheads="1"/>
          </p:cNvSpPr>
          <p:nvPr/>
        </p:nvSpPr>
        <p:spPr bwMode="auto">
          <a:xfrm>
            <a:off x="2643188" y="407193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3687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687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1928813"/>
            <a:ext cx="37147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5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687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6877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3" y="3357563"/>
            <a:ext cx="321468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8" name="Rectangle 6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6879" name="Rectangle 1"/>
          <p:cNvSpPr>
            <a:spLocks noChangeArrowheads="1"/>
          </p:cNvSpPr>
          <p:nvPr/>
        </p:nvSpPr>
        <p:spPr bwMode="auto">
          <a:xfrm>
            <a:off x="2357438" y="4714875"/>
            <a:ext cx="285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Правильний шестикутник</a:t>
            </a:r>
            <a:endParaRPr lang="ru-RU" i="1" dirty="0"/>
          </a:p>
        </p:txBody>
      </p:sp>
      <p:sp>
        <p:nvSpPr>
          <p:cNvPr id="4" name="Шестиугольник 3"/>
          <p:cNvSpPr/>
          <p:nvPr/>
        </p:nvSpPr>
        <p:spPr>
          <a:xfrm>
            <a:off x="571500" y="2643188"/>
            <a:ext cx="2643188" cy="2214562"/>
          </a:xfrm>
          <a:prstGeom prst="hexagon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571500" y="2357438"/>
            <a:ext cx="2643188" cy="2786062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714375" y="2643188"/>
            <a:ext cx="2357438" cy="2214562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89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789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8" y="1785938"/>
            <a:ext cx="3429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Rectangle 3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7897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5" y="3357563"/>
            <a:ext cx="3357563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8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cxnSp>
        <p:nvCxnSpPr>
          <p:cNvPr id="14" name="Прямая соединительная линия 13"/>
          <p:cNvCxnSpPr>
            <a:stCxn id="4" idx="2"/>
          </p:cNvCxnSpPr>
          <p:nvPr/>
        </p:nvCxnSpPr>
        <p:spPr>
          <a:xfrm rot="16200000" flipH="1" flipV="1">
            <a:off x="1723232" y="2848769"/>
            <a:ext cx="1143000" cy="73183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928813" y="3286125"/>
            <a:ext cx="1071562" cy="50006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01" name="TextBox 16"/>
          <p:cNvSpPr txBox="1">
            <a:spLocks noChangeArrowheads="1"/>
          </p:cNvSpPr>
          <p:nvPr/>
        </p:nvSpPr>
        <p:spPr bwMode="auto">
          <a:xfrm>
            <a:off x="1928813" y="2857500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37902" name="TextBox 17"/>
          <p:cNvSpPr txBox="1">
            <a:spLocks noChangeArrowheads="1"/>
          </p:cNvSpPr>
          <p:nvPr/>
        </p:nvSpPr>
        <p:spPr bwMode="auto">
          <a:xfrm>
            <a:off x="2571750" y="3500438"/>
            <a:ext cx="214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37903" name="Rectangle 1"/>
          <p:cNvSpPr>
            <a:spLocks noChangeArrowheads="1"/>
          </p:cNvSpPr>
          <p:nvPr/>
        </p:nvSpPr>
        <p:spPr bwMode="auto">
          <a:xfrm>
            <a:off x="1785938" y="4714875"/>
            <a:ext cx="285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Застосування формул</a:t>
            </a:r>
            <a:endParaRPr lang="ru-RU" i="1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891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25" y="1785938"/>
            <a:ext cx="24288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891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63" y="3214688"/>
            <a:ext cx="25003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892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63" y="4714875"/>
            <a:ext cx="2071687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2" name="Rectangle 9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892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1928813"/>
            <a:ext cx="25003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5" name="Rectangle 12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38927" name="Rectangle 15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892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8929" name="Picture 1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4572000"/>
            <a:ext cx="27146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8931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8932" name="Picture 1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3429000"/>
            <a:ext cx="2357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3" name="Rectangle 21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                               </a:t>
            </a:r>
            <a:r>
              <a:rPr lang="uk-UA" i="1" dirty="0" err="1" smtClean="0"/>
              <a:t>Розв</a:t>
            </a:r>
            <a:r>
              <a:rPr lang="en-US" i="1" dirty="0" smtClean="0"/>
              <a:t>’</a:t>
            </a:r>
            <a:r>
              <a:rPr lang="uk-UA" i="1" dirty="0" err="1" smtClean="0"/>
              <a:t>язування</a:t>
            </a:r>
            <a:r>
              <a:rPr lang="uk-UA" i="1" dirty="0" smtClean="0"/>
              <a:t> задач</a:t>
            </a:r>
            <a:endParaRPr lang="ru-RU" i="1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71500" y="2428875"/>
            <a:ext cx="2143125" cy="1857375"/>
          </a:xfrm>
          <a:prstGeom prst="triangl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8625" y="2428875"/>
            <a:ext cx="2428875" cy="25003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714500" y="3714750"/>
            <a:ext cx="1000125" cy="5715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1" name="TextBox 7"/>
          <p:cNvSpPr txBox="1">
            <a:spLocks noChangeArrowheads="1"/>
          </p:cNvSpPr>
          <p:nvPr/>
        </p:nvSpPr>
        <p:spPr bwMode="auto">
          <a:xfrm>
            <a:off x="1643063" y="31432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39942" name="TextBox 8"/>
          <p:cNvSpPr txBox="1">
            <a:spLocks noChangeArrowheads="1"/>
          </p:cNvSpPr>
          <p:nvPr/>
        </p:nvSpPr>
        <p:spPr bwMode="auto">
          <a:xfrm>
            <a:off x="1714500" y="385762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endCxn id="5" idx="5"/>
          </p:cNvCxnSpPr>
          <p:nvPr/>
        </p:nvCxnSpPr>
        <p:spPr>
          <a:xfrm flipV="1">
            <a:off x="1714500" y="3357563"/>
            <a:ext cx="463550" cy="357187"/>
          </a:xfrm>
          <a:prstGeom prst="line">
            <a:avLst/>
          </a:prstGeom>
          <a:ln w="28575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4" name="Rectangle 1"/>
          <p:cNvSpPr>
            <a:spLocks noChangeArrowheads="1"/>
          </p:cNvSpPr>
          <p:nvPr/>
        </p:nvSpPr>
        <p:spPr bwMode="auto">
          <a:xfrm>
            <a:off x="1428750" y="4286250"/>
            <a:ext cx="285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9945" name="TextBox 11"/>
          <p:cNvSpPr txBox="1">
            <a:spLocks noChangeArrowheads="1"/>
          </p:cNvSpPr>
          <p:nvPr/>
        </p:nvSpPr>
        <p:spPr bwMode="auto">
          <a:xfrm>
            <a:off x="3357563" y="1785938"/>
            <a:ext cx="1643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Medium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2000" i="1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000" i="1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en-US" sz="2000" i="1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i="1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a=</a:t>
            </a:r>
            <a:r>
              <a:rPr lang="uk-UA" sz="2000" b="1" i="1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000" b="1" i="1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000" b="1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см</a:t>
            </a:r>
            <a:r>
              <a:rPr lang="uk-UA" sz="2000" b="1" i="1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000" b="1">
              <a:latin typeface="Franklin Gothic Book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994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75" y="1643063"/>
            <a:ext cx="10572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38" y="1643063"/>
            <a:ext cx="1000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0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8" y="2500313"/>
            <a:ext cx="1304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2" name="Rectangle 8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995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2286000"/>
            <a:ext cx="12287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429000" y="3071813"/>
            <a:ext cx="157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Franklin Gothic Book" pitchFamily="34" charset="0"/>
              </a:rPr>
              <a:t>2</a:t>
            </a:r>
            <a:r>
              <a:rPr lang="en-US" i="1">
                <a:latin typeface="Franklin Gothic Book" pitchFamily="34" charset="0"/>
              </a:rPr>
              <a:t>.  </a:t>
            </a:r>
            <a:r>
              <a:rPr lang="en-US" sz="2000" b="1" i="1">
                <a:latin typeface="Franklin Gothic Book" pitchFamily="34" charset="0"/>
              </a:rPr>
              <a:t>R</a:t>
            </a:r>
            <a:r>
              <a:rPr lang="en-US" b="1" i="1">
                <a:latin typeface="Franklin Gothic Book" pitchFamily="34" charset="0"/>
              </a:rPr>
              <a:t> = </a:t>
            </a:r>
            <a:r>
              <a:rPr lang="en-US" sz="2000" b="1" i="1">
                <a:latin typeface="Franklin Gothic Book" pitchFamily="34" charset="0"/>
              </a:rPr>
              <a:t>3 </a:t>
            </a:r>
            <a:r>
              <a:rPr lang="uk-UA" sz="2000" b="1" i="1">
                <a:latin typeface="Franklin Gothic Book" pitchFamily="34" charset="0"/>
              </a:rPr>
              <a:t>см</a:t>
            </a:r>
            <a:endParaRPr lang="ru-RU" b="1" i="1">
              <a:latin typeface="Franklin Gothic Book" pitchFamily="34" charset="0"/>
            </a:endParaRPr>
          </a:p>
        </p:txBody>
      </p:sp>
      <p:sp>
        <p:nvSpPr>
          <p:cNvPr id="399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38" y="3071813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8" name="Rectangle 13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3995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38" y="2928938"/>
            <a:ext cx="1000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8" y="3643313"/>
            <a:ext cx="13239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25" y="3714750"/>
            <a:ext cx="12096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5" name="Rectangle 20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429000" y="4143375"/>
            <a:ext cx="1643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latin typeface="Franklin Gothic Book" pitchFamily="34" charset="0"/>
              </a:rPr>
              <a:t>3.</a:t>
            </a:r>
            <a:r>
              <a:rPr lang="en-US" sz="2000" i="1">
                <a:latin typeface="Franklin Gothic Book" pitchFamily="34" charset="0"/>
              </a:rPr>
              <a:t>   </a:t>
            </a:r>
            <a:r>
              <a:rPr lang="en-US" sz="2000" b="1" i="1">
                <a:latin typeface="Franklin Gothic Book" pitchFamily="34" charset="0"/>
              </a:rPr>
              <a:t>r = 3 </a:t>
            </a:r>
            <a:r>
              <a:rPr lang="uk-UA" sz="2000" b="1" i="1">
                <a:latin typeface="Franklin Gothic Book" pitchFamily="34" charset="0"/>
              </a:rPr>
              <a:t>см</a:t>
            </a:r>
            <a:endParaRPr lang="ru-RU" sz="2000" b="1" i="1">
              <a:latin typeface="Franklin Gothic Book" pitchFamily="34" charset="0"/>
            </a:endParaRPr>
          </a:p>
        </p:txBody>
      </p:sp>
      <p:sp>
        <p:nvSpPr>
          <p:cNvPr id="39967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75" y="4143375"/>
            <a:ext cx="11620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9" name="Rectangle 2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9970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8" y="4643438"/>
            <a:ext cx="13811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7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098" name="Picture 26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63" y="4214813"/>
            <a:ext cx="9525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7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3100" name="Picture 28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4714875"/>
            <a:ext cx="1028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3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3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3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3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3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313" y="2428875"/>
            <a:ext cx="2286000" cy="228600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85813" y="2000250"/>
            <a:ext cx="3429000" cy="31432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357313" y="2428875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>
            <a:stCxn id="6" idx="6"/>
          </p:cNvCxnSpPr>
          <p:nvPr/>
        </p:nvCxnSpPr>
        <p:spPr>
          <a:xfrm flipH="1">
            <a:off x="2500313" y="3571875"/>
            <a:ext cx="1143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2500313" y="3571875"/>
            <a:ext cx="1143000" cy="11430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6" name="TextBox 8"/>
          <p:cNvSpPr txBox="1">
            <a:spLocks noChangeArrowheads="1"/>
          </p:cNvSpPr>
          <p:nvPr/>
        </p:nvSpPr>
        <p:spPr bwMode="auto">
          <a:xfrm>
            <a:off x="2857500" y="3143250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40967" name="TextBox 9"/>
          <p:cNvSpPr txBox="1">
            <a:spLocks noChangeArrowheads="1"/>
          </p:cNvSpPr>
          <p:nvPr/>
        </p:nvSpPr>
        <p:spPr bwMode="auto">
          <a:xfrm>
            <a:off x="2643188" y="407193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40968" name="Rectangle 1"/>
          <p:cNvSpPr>
            <a:spLocks noChangeArrowheads="1"/>
          </p:cNvSpPr>
          <p:nvPr/>
        </p:nvSpPr>
        <p:spPr bwMode="auto">
          <a:xfrm>
            <a:off x="2357438" y="4714875"/>
            <a:ext cx="285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14875" y="1785938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1.a = </a:t>
            </a:r>
            <a:r>
              <a:rPr lang="en-US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</a:t>
            </a:r>
            <a:endParaRPr lang="en-US" sz="2000" b="1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9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63" y="1643063"/>
            <a:ext cx="10572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688" y="1857375"/>
            <a:ext cx="6477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4" name="Rectangle 5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409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4097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2428875"/>
            <a:ext cx="13335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8" name="Rectangle 11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latin typeface="Calibri" pitchFamily="34" charset="0"/>
                <a:cs typeface="Times New Roman" pitchFamily="18" charset="0"/>
              </a:rPr>
              <a:t>    </a:t>
            </a:r>
            <a:endParaRPr lang="en-US"/>
          </a:p>
        </p:txBody>
      </p:sp>
      <p:sp>
        <p:nvSpPr>
          <p:cNvPr id="4097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88" y="2500313"/>
            <a:ext cx="9525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714875" y="3000375"/>
            <a:ext cx="1357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uk-UA" sz="2000" b="1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54" name="Picture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3500438"/>
            <a:ext cx="13239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56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75" y="3000375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6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58" name="Picture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3500438"/>
            <a:ext cx="1257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8" name="Rectangle 20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20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4098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61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688" y="2928938"/>
            <a:ext cx="6762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786313" y="3929063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uk-UA" sz="2000" b="1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63" name="Picture 2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75" y="4000500"/>
            <a:ext cx="857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4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65" name="Picture 2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3813" y="3929063"/>
            <a:ext cx="1114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6" name="Rectangle 27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40997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68" name="Picture 28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4429125"/>
            <a:ext cx="10096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0270" name="Picture 30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38" y="4357688"/>
            <a:ext cx="13335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3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3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6" grpId="0"/>
      <p:bldP spid="3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71500" y="2643188"/>
            <a:ext cx="2643188" cy="2214562"/>
          </a:xfrm>
          <a:prstGeom prst="hexagon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571500" y="2357438"/>
            <a:ext cx="2643188" cy="2786062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714375" y="2643188"/>
            <a:ext cx="2357438" cy="2214562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2"/>
          </p:cNvCxnSpPr>
          <p:nvPr/>
        </p:nvCxnSpPr>
        <p:spPr>
          <a:xfrm rot="16200000" flipH="1" flipV="1">
            <a:off x="1723232" y="2848769"/>
            <a:ext cx="1143000" cy="73183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928813" y="3286125"/>
            <a:ext cx="1071562" cy="50006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90" name="TextBox 8"/>
          <p:cNvSpPr txBox="1">
            <a:spLocks noChangeArrowheads="1"/>
          </p:cNvSpPr>
          <p:nvPr/>
        </p:nvSpPr>
        <p:spPr bwMode="auto">
          <a:xfrm>
            <a:off x="1928813" y="2857500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41991" name="TextBox 9"/>
          <p:cNvSpPr txBox="1">
            <a:spLocks noChangeArrowheads="1"/>
          </p:cNvSpPr>
          <p:nvPr/>
        </p:nvSpPr>
        <p:spPr bwMode="auto">
          <a:xfrm>
            <a:off x="2571750" y="3500438"/>
            <a:ext cx="214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41992" name="Rectangle 1"/>
          <p:cNvSpPr>
            <a:spLocks noChangeArrowheads="1"/>
          </p:cNvSpPr>
          <p:nvPr/>
        </p:nvSpPr>
        <p:spPr bwMode="auto">
          <a:xfrm>
            <a:off x="1785938" y="4714875"/>
            <a:ext cx="285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643313" y="1428750"/>
            <a:ext cx="1643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1. a = 1 </a:t>
            </a:r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1500188"/>
            <a:ext cx="7524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0" y="1285875"/>
            <a:ext cx="1000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50" y="2143125"/>
            <a:ext cx="1028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0" name="Rectangle 7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4200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3" y="1928813"/>
            <a:ext cx="11715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714750" y="2928938"/>
            <a:ext cx="150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R = 2 </a:t>
            </a:r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4200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3000375"/>
            <a:ext cx="762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9231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0" y="2786063"/>
            <a:ext cx="1000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5" y="3857625"/>
            <a:ext cx="10096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1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9235" name="Picture 1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3786188"/>
            <a:ext cx="1133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857625" y="4572000"/>
            <a:ext cx="1643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  = </a:t>
            </a: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 см</a:t>
            </a:r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9237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4429125"/>
            <a:ext cx="11620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1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9239" name="Picture 2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5" y="5286375"/>
            <a:ext cx="13239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1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9241" name="Picture 2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25" y="4643438"/>
            <a:ext cx="8667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20" name="Rectangle 27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3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5" y="857250"/>
            <a:ext cx="8715375" cy="21431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err="1" smtClean="0"/>
              <a:t>Побудова</a:t>
            </a:r>
            <a:r>
              <a:rPr lang="ru-RU" sz="5400" b="1" i="1" dirty="0" smtClean="0"/>
              <a:t> </a:t>
            </a:r>
            <a:r>
              <a:rPr lang="ru-RU" b="1" i="1" dirty="0" err="1" smtClean="0"/>
              <a:t>правильних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err="1" smtClean="0"/>
              <a:t>многокутників</a:t>
            </a:r>
            <a:endParaRPr lang="ru-RU" b="1" i="1" dirty="0" smtClean="0"/>
          </a:p>
        </p:txBody>
      </p:sp>
      <p:pic>
        <p:nvPicPr>
          <p:cNvPr id="8" name="Рисунок 7" descr="Правильный треугольник">
            <a:hlinkClick r:id="rId3" tooltip="&quot;Правильный треугольник&quot;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91350" y="2779713"/>
            <a:ext cx="1731963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Квадрат">
            <a:hlinkClick r:id="rId5" tooltip="Квадрат"/>
          </p:cNvPr>
          <p:cNvPicPr>
            <a:picLocks noChangeAspect="1" noChangeArrowheads="1"/>
          </p:cNvPicPr>
          <p:nvPr/>
        </p:nvPicPr>
        <p:blipFill>
          <a:blip r:embed="rId6">
            <a:lum bright="-10000" contrast="-10000"/>
            <a:grayscl/>
          </a:blip>
          <a:srcRect/>
          <a:stretch>
            <a:fillRect/>
          </a:stretch>
        </p:blipFill>
        <p:spPr bwMode="auto">
          <a:xfrm>
            <a:off x="3857625" y="2928938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Правильный шестиугольник">
            <a:hlinkClick r:id="rId7" tooltip="&quot;Правильный шестиугольник&quot; 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6738" y="2992438"/>
            <a:ext cx="1725612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5" descr="пифаго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571500"/>
            <a:ext cx="280035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57750" y="357188"/>
            <a:ext cx="3652838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 dirty="0">
                <a:latin typeface="+mj-lt"/>
                <a:cs typeface="+mn-cs"/>
              </a:rPr>
              <a:t>ПІФАГОР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 dirty="0">
                <a:latin typeface="Calibri" pitchFamily="34" charset="0"/>
                <a:cs typeface="+mn-cs"/>
              </a:rPr>
              <a:t>(</a:t>
            </a:r>
            <a:r>
              <a:rPr lang="en-US" sz="3600" b="1" dirty="0">
                <a:latin typeface="Calibri" pitchFamily="34" charset="0"/>
                <a:cs typeface="+mn-cs"/>
              </a:rPr>
              <a:t>VI </a:t>
            </a:r>
            <a:r>
              <a:rPr lang="uk-UA" sz="3600" b="1" dirty="0">
                <a:latin typeface="Calibri" pitchFamily="34" charset="0"/>
                <a:cs typeface="+mn-cs"/>
              </a:rPr>
              <a:t>ст.</a:t>
            </a:r>
            <a:r>
              <a:rPr lang="ru-RU" sz="3600" b="1" dirty="0">
                <a:latin typeface="Calibri" pitchFamily="34" charset="0"/>
                <a:cs typeface="+mn-cs"/>
              </a:rPr>
              <a:t> до н.е.)</a:t>
            </a:r>
          </a:p>
        </p:txBody>
      </p:sp>
      <p:sp>
        <p:nvSpPr>
          <p:cNvPr id="45059" name="Text Box 8"/>
          <p:cNvSpPr txBox="1">
            <a:spLocks noChangeArrowheads="1"/>
          </p:cNvSpPr>
          <p:nvPr/>
        </p:nvSpPr>
        <p:spPr bwMode="auto">
          <a:xfrm>
            <a:off x="5072063" y="2143125"/>
            <a:ext cx="3857625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>
                <a:latin typeface="Franklin Gothic Book" pitchFamily="34" charset="0"/>
              </a:rPr>
              <a:t>         Піфагор</a:t>
            </a:r>
            <a:r>
              <a:rPr lang="ru-RU" sz="2600">
                <a:latin typeface="Calibri" pitchFamily="34" charset="0"/>
              </a:rPr>
              <a:t> та його послідовники розглядали питання покриття площини правильними многокутниками 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ex square triangle pastel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5875" y="3214688"/>
            <a:ext cx="3429000" cy="2628900"/>
          </a:xfrm>
        </p:spPr>
      </p:pic>
      <p:pic>
        <p:nvPicPr>
          <p:cNvPr id="5" name="Рисунок 4" descr="square triangle tesselatio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109879">
            <a:off x="3779838" y="2133600"/>
            <a:ext cx="4578350" cy="339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6" descr="евкли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714375"/>
            <a:ext cx="293687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7"/>
          <p:cNvSpPr>
            <a:spLocks noGrp="1" noChangeArrowheads="1"/>
          </p:cNvSpPr>
          <p:nvPr>
            <p:ph idx="1"/>
          </p:nvPr>
        </p:nvSpPr>
        <p:spPr>
          <a:xfrm>
            <a:off x="3571875" y="785813"/>
            <a:ext cx="5572125" cy="1631950"/>
          </a:xfrm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4000" b="1" dirty="0" smtClean="0"/>
              <a:t>			 </a:t>
            </a:r>
            <a:r>
              <a:rPr lang="ru-RU" sz="4000" b="1" dirty="0" smtClean="0">
                <a:latin typeface="+mj-lt"/>
              </a:rPr>
              <a:t>ЕВКЛІД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4000" b="1" dirty="0" smtClean="0"/>
              <a:t>	</a:t>
            </a:r>
            <a:r>
              <a:rPr lang="ru-RU" b="1" dirty="0" smtClean="0">
                <a:latin typeface="+mj-lt"/>
              </a:rPr>
              <a:t>( </a:t>
            </a:r>
            <a:r>
              <a:rPr lang="en-US" b="1" dirty="0" smtClean="0">
                <a:latin typeface="+mj-lt"/>
              </a:rPr>
              <a:t>IV </a:t>
            </a:r>
            <a:r>
              <a:rPr lang="uk-UA" b="1" dirty="0" smtClean="0">
                <a:latin typeface="+mj-lt"/>
              </a:rPr>
              <a:t>ст.</a:t>
            </a:r>
            <a:r>
              <a:rPr lang="ru-RU" b="1" dirty="0" smtClean="0">
                <a:latin typeface="+mj-lt"/>
              </a:rPr>
              <a:t> до н.</a:t>
            </a:r>
            <a:r>
              <a:rPr lang="uk-UA" b="1" dirty="0" smtClean="0">
                <a:latin typeface="+mj-lt"/>
              </a:rPr>
              <a:t>е</a:t>
            </a:r>
            <a:r>
              <a:rPr lang="ru-RU" b="1" dirty="0" smtClean="0">
                <a:latin typeface="+mj-lt"/>
              </a:rPr>
              <a:t>. )</a:t>
            </a:r>
          </a:p>
        </p:txBody>
      </p:sp>
      <p:sp>
        <p:nvSpPr>
          <p:cNvPr id="46083" name="TextBox 6"/>
          <p:cNvSpPr txBox="1">
            <a:spLocks noChangeArrowheads="1"/>
          </p:cNvSpPr>
          <p:nvPr/>
        </p:nvSpPr>
        <p:spPr bwMode="auto">
          <a:xfrm>
            <a:off x="4000500" y="2857500"/>
            <a:ext cx="4929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6084" name="Text Box 10"/>
          <p:cNvSpPr txBox="1">
            <a:spLocks noChangeArrowheads="1"/>
          </p:cNvSpPr>
          <p:nvPr/>
        </p:nvSpPr>
        <p:spPr bwMode="auto">
          <a:xfrm>
            <a:off x="3929063" y="2895600"/>
            <a:ext cx="5214937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>
                <a:solidFill>
                  <a:srgbClr val="000000"/>
                </a:solidFill>
                <a:latin typeface="Franklin Gothic Book" pitchFamily="34" charset="0"/>
              </a:rPr>
              <a:t>      Основоположник  геометрії, описав побудову циркулем та лінійкою      3, 4, 5, 6, 15 - кутників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8" descr="КЕПЛ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500063"/>
            <a:ext cx="3214687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6" name="Text Box 5"/>
          <p:cNvSpPr txBox="1">
            <a:spLocks noChangeArrowheads="1"/>
          </p:cNvSpPr>
          <p:nvPr/>
        </p:nvSpPr>
        <p:spPr bwMode="auto">
          <a:xfrm>
            <a:off x="4143375" y="785813"/>
            <a:ext cx="4648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Franklin Gothic Medium" pitchFamily="34" charset="0"/>
              </a:rPr>
              <a:t>ЙОГАНН КЕПЛЕР</a:t>
            </a:r>
          </a:p>
          <a:p>
            <a:pPr algn="ctr">
              <a:spcBef>
                <a:spcPct val="50000"/>
              </a:spcBef>
            </a:pPr>
            <a:r>
              <a:rPr lang="ru-RU" sz="3200" b="1">
                <a:latin typeface="Franklin Gothic Medium" pitchFamily="34" charset="0"/>
              </a:rPr>
              <a:t>(1571-1630 )</a:t>
            </a:r>
          </a:p>
        </p:txBody>
      </p:sp>
      <p:sp>
        <p:nvSpPr>
          <p:cNvPr id="47107" name="Text Box 9"/>
          <p:cNvSpPr txBox="1">
            <a:spLocks noChangeArrowheads="1"/>
          </p:cNvSpPr>
          <p:nvPr/>
        </p:nvSpPr>
        <p:spPr bwMode="auto">
          <a:xfrm>
            <a:off x="4038600" y="2819400"/>
            <a:ext cx="51054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>
                <a:latin typeface="Franklin Gothic Book" pitchFamily="34" charset="0"/>
              </a:rPr>
              <a:t>Німецький вчений-фізик, один із творців астрономії, </a:t>
            </a:r>
            <a:r>
              <a:rPr lang="uk-UA" sz="2600">
                <a:latin typeface="Franklin Gothic Book" pitchFamily="34" charset="0"/>
              </a:rPr>
              <a:t>дуже детально</a:t>
            </a:r>
            <a:r>
              <a:rPr lang="ru-RU" sz="2600">
                <a:latin typeface="Franklin Gothic Book" pitchFamily="34" charset="0"/>
              </a:rPr>
              <a:t> проаналізував  симетрію сніжинок. Піонерські роботи Кеплера в області симетрії знайшли  пізніше  застосування в кристалографії та  теорії кодування.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10" descr="C:\Documents and Settings\Администратор\Мои документы\Мои рисунки\vinchi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214313"/>
            <a:ext cx="3733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0" y="642938"/>
            <a:ext cx="4071968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ЛЕОНАРДО ДА </a:t>
            </a:r>
            <a:r>
              <a:rPr lang="ru-RU" sz="3200" b="1" dirty="0" err="1" smtClean="0"/>
              <a:t>ВіНЧі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(1452 – 1519 )</a:t>
            </a:r>
          </a:p>
        </p:txBody>
      </p:sp>
      <p:sp>
        <p:nvSpPr>
          <p:cNvPr id="48131" name="Text Box 9"/>
          <p:cNvSpPr txBox="1">
            <a:spLocks noChangeArrowheads="1"/>
          </p:cNvSpPr>
          <p:nvPr/>
        </p:nvSpPr>
        <p:spPr bwMode="auto">
          <a:xfrm>
            <a:off x="4495800" y="1785938"/>
            <a:ext cx="46482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>
                <a:latin typeface="Franklin Gothic Book" pitchFamily="34" charset="0"/>
              </a:rPr>
              <a:t>      Геніальний італійський живописець,    скульптор, архітектор, вчений та інженер. Як художника та архітектора його приваблювали орнаменти. </a:t>
            </a:r>
            <a:r>
              <a:rPr lang="ru-RU" sz="2600">
                <a:solidFill>
                  <a:schemeClr val="tx2"/>
                </a:solidFill>
                <a:latin typeface="Franklin Gothic Book" pitchFamily="34" charset="0"/>
              </a:rPr>
              <a:t> </a:t>
            </a:r>
            <a:r>
              <a:rPr lang="ru-RU" sz="2600">
                <a:latin typeface="Franklin Gothic Book" pitchFamily="34" charset="0"/>
              </a:rPr>
              <a:t>Для свого друга Леонардо створив ілюстрації многогранників, гранями яких були правильні многокутники.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Рисунок 15" descr="Картинка 74 из 126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500063"/>
            <a:ext cx="244792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4" name="Text Box 7"/>
          <p:cNvSpPr txBox="1">
            <a:spLocks noChangeArrowheads="1"/>
          </p:cNvSpPr>
          <p:nvPr/>
        </p:nvSpPr>
        <p:spPr bwMode="auto">
          <a:xfrm>
            <a:off x="3714750" y="428625"/>
            <a:ext cx="48768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Franklin Gothic Medium Cond" pitchFamily="34" charset="0"/>
              </a:rPr>
              <a:t>АЛЬБРЕХТ</a:t>
            </a:r>
            <a:r>
              <a:rPr lang="ru-RU" sz="3600" b="1">
                <a:latin typeface="Calibri" pitchFamily="34" charset="0"/>
              </a:rPr>
              <a:t> ДЮРЕР</a:t>
            </a:r>
          </a:p>
          <a:p>
            <a:pPr algn="ctr">
              <a:spcBef>
                <a:spcPct val="50000"/>
              </a:spcBef>
            </a:pPr>
            <a:r>
              <a:rPr lang="ru-RU" sz="3600" b="1">
                <a:latin typeface="Calibri" pitchFamily="34" charset="0"/>
              </a:rPr>
              <a:t>(1471-1528 )</a:t>
            </a:r>
          </a:p>
        </p:txBody>
      </p:sp>
      <p:sp>
        <p:nvSpPr>
          <p:cNvPr id="49155" name="Text Box 11"/>
          <p:cNvSpPr txBox="1">
            <a:spLocks noChangeArrowheads="1"/>
          </p:cNvSpPr>
          <p:nvPr/>
        </p:nvSpPr>
        <p:spPr bwMode="auto">
          <a:xfrm>
            <a:off x="3500438" y="1928813"/>
            <a:ext cx="564356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>
                <a:latin typeface="Franklin Gothic Book" pitchFamily="34" charset="0"/>
              </a:rPr>
              <a:t>  Німецький художник, описав побудову  правильного восьмикутника  за допомогою циркуля та лінійки. Займався фортифікацією, розробляв системи оборонних споруд навколо фортів. </a:t>
            </a:r>
          </a:p>
          <a:p>
            <a:pPr algn="ctr">
              <a:spcBef>
                <a:spcPct val="50000"/>
              </a:spcBef>
            </a:pPr>
            <a:endParaRPr lang="ru-RU" sz="2800" b="1">
              <a:solidFill>
                <a:srgbClr val="00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86313" y="571500"/>
            <a:ext cx="3624262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j-lt"/>
                <a:cs typeface="+mn-cs"/>
              </a:rPr>
              <a:t>Карл </a:t>
            </a:r>
            <a:r>
              <a:rPr lang="ru-RU" sz="3200" dirty="0" err="1">
                <a:latin typeface="+mj-lt"/>
                <a:cs typeface="+mn-cs"/>
              </a:rPr>
              <a:t>Фрідрих</a:t>
            </a:r>
            <a:r>
              <a:rPr lang="ru-RU" sz="3200" dirty="0">
                <a:latin typeface="+mj-lt"/>
                <a:cs typeface="+mn-cs"/>
              </a:rPr>
              <a:t> Гаусс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latin typeface="+mj-lt"/>
                <a:cs typeface="+mn-cs"/>
              </a:rPr>
              <a:t>(1777-1855 )</a:t>
            </a:r>
            <a:endParaRPr lang="ru-RU" sz="3200" dirty="0">
              <a:latin typeface="+mj-lt"/>
              <a:cs typeface="+mn-cs"/>
            </a:endParaRPr>
          </a:p>
        </p:txBody>
      </p:sp>
      <p:sp>
        <p:nvSpPr>
          <p:cNvPr id="62466" name="Прямоугольник 5"/>
          <p:cNvSpPr>
            <a:spLocks noChangeArrowheads="1"/>
          </p:cNvSpPr>
          <p:nvPr/>
        </p:nvSpPr>
        <p:spPr bwMode="auto">
          <a:xfrm>
            <a:off x="4214813" y="2214563"/>
            <a:ext cx="4357687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Franklin Gothic Book" pitchFamily="34" charset="0"/>
              </a:rPr>
              <a:t>     Видатний  німецький астроном, фізик, один із найвеличніших математиків  всіх часів.</a:t>
            </a:r>
          </a:p>
          <a:p>
            <a:r>
              <a:rPr lang="ru-RU" sz="2400">
                <a:latin typeface="Franklin Gothic Book" pitchFamily="34" charset="0"/>
              </a:rPr>
              <a:t>    30 березня 1796 року розв</a:t>
            </a:r>
            <a:r>
              <a:rPr lang="en-US" sz="2400">
                <a:latin typeface="Franklin Gothic Book" pitchFamily="34" charset="0"/>
              </a:rPr>
              <a:t>’</a:t>
            </a:r>
            <a:r>
              <a:rPr lang="ru-RU" sz="2400">
                <a:latin typeface="Franklin Gothic Book" pitchFamily="34" charset="0"/>
              </a:rPr>
              <a:t>язав задачу про побудову правильного 17-кутника за допомогою циркуля та лінійки.</a:t>
            </a:r>
          </a:p>
          <a:p>
            <a:r>
              <a:rPr lang="uk-UA" sz="2400">
                <a:latin typeface="Franklin Gothic Book" pitchFamily="34" charset="0"/>
              </a:rPr>
              <a:t>.</a:t>
            </a:r>
            <a:endParaRPr lang="ru-RU" sz="2400">
              <a:latin typeface="Franklin Gothic Book" pitchFamily="34" charset="0"/>
            </a:endParaRPr>
          </a:p>
        </p:txBody>
      </p:sp>
      <p:pic>
        <p:nvPicPr>
          <p:cNvPr id="62467" name="Picture 2" descr="C:\Documents and Settings\Admin\Рабочий стол\мама\3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000125"/>
            <a:ext cx="304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0688" y="688975"/>
            <a:ext cx="8474075" cy="1500188"/>
          </a:xfr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143125"/>
            <a:ext cx="8458200" cy="6429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3200" dirty="0" smtClean="0"/>
              <a:t>Державні вимоги до підготовки учнів</a:t>
            </a:r>
            <a:endParaRPr lang="ru-RU" sz="3200" dirty="0"/>
          </a:p>
        </p:txBody>
      </p:sp>
      <p:sp>
        <p:nvSpPr>
          <p:cNvPr id="51203" name="TextBox 3"/>
          <p:cNvSpPr txBox="1">
            <a:spLocks noChangeArrowheads="1"/>
          </p:cNvSpPr>
          <p:nvPr/>
        </p:nvSpPr>
        <p:spPr bwMode="auto">
          <a:xfrm>
            <a:off x="571500" y="3214688"/>
            <a:ext cx="821531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Franklin Gothic Medium" pitchFamily="34" charset="0"/>
              <a:buAutoNum type="arabicPeriod"/>
            </a:pPr>
            <a:r>
              <a:rPr lang="uk-UA" sz="2400">
                <a:latin typeface="Franklin Gothic Book" pitchFamily="34" charset="0"/>
              </a:rPr>
              <a:t>Формулювати теореми про відношення довжини кола до  його  діаметра; про площу круга.</a:t>
            </a:r>
          </a:p>
          <a:p>
            <a:pPr marL="342900" indent="-342900">
              <a:buFont typeface="Franklin Gothic Medium" pitchFamily="34" charset="0"/>
              <a:buAutoNum type="arabicPeriod"/>
            </a:pPr>
            <a:r>
              <a:rPr lang="uk-UA" sz="2400">
                <a:latin typeface="Franklin Gothic Book" pitchFamily="34" charset="0"/>
              </a:rPr>
              <a:t>Описувати круговий сектор і сегмент.</a:t>
            </a:r>
          </a:p>
          <a:p>
            <a:pPr marL="342900" indent="-342900">
              <a:buFont typeface="Franklin Gothic Medium" pitchFamily="34" charset="0"/>
              <a:buAutoNum type="arabicPeriod"/>
            </a:pPr>
            <a:r>
              <a:rPr lang="uk-UA" sz="2400">
                <a:latin typeface="Franklin Gothic Book" pitchFamily="34" charset="0"/>
              </a:rPr>
              <a:t>Записувати і пояснювати формули довжини кола і дуги кола; площі круга, сектора і сегмента.</a:t>
            </a:r>
          </a:p>
          <a:p>
            <a:pPr marL="342900" indent="-342900">
              <a:buFont typeface="Franklin Gothic Medium" pitchFamily="34" charset="0"/>
              <a:buAutoNum type="arabicPeriod"/>
            </a:pPr>
            <a:r>
              <a:rPr lang="uk-UA" sz="2400">
                <a:latin typeface="Franklin Gothic Book" pitchFamily="34" charset="0"/>
              </a:rPr>
              <a:t>Застосовувати вивчені означення і властивості до розв</a:t>
            </a:r>
            <a:r>
              <a:rPr lang="en-US" sz="2400">
                <a:latin typeface="Franklin Gothic Book" pitchFamily="34" charset="0"/>
              </a:rPr>
              <a:t>’</a:t>
            </a:r>
            <a:r>
              <a:rPr lang="uk-UA" sz="2400">
                <a:latin typeface="Franklin Gothic Book" pitchFamily="34" charset="0"/>
              </a:rPr>
              <a:t>язування задач.</a:t>
            </a:r>
            <a:endParaRPr lang="ru-RU" sz="240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Содержимое 2"/>
          <p:cNvSpPr>
            <a:spLocks noGrp="1"/>
          </p:cNvSpPr>
          <p:nvPr>
            <p:ph idx="1"/>
          </p:nvPr>
        </p:nvSpPr>
        <p:spPr>
          <a:xfrm>
            <a:off x="304800" y="500063"/>
            <a:ext cx="8686800" cy="55800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                         </a:t>
            </a:r>
            <a:endParaRPr lang="ru-RU" smtClean="0"/>
          </a:p>
        </p:txBody>
      </p:sp>
      <p:sp>
        <p:nvSpPr>
          <p:cNvPr id="5" name="Овал 4"/>
          <p:cNvSpPr/>
          <p:nvPr/>
        </p:nvSpPr>
        <p:spPr>
          <a:xfrm>
            <a:off x="285750" y="571500"/>
            <a:ext cx="2143125" cy="22145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Шестиугольник 5"/>
          <p:cNvSpPr/>
          <p:nvPr/>
        </p:nvSpPr>
        <p:spPr>
          <a:xfrm>
            <a:off x="285750" y="785813"/>
            <a:ext cx="2143125" cy="1785937"/>
          </a:xfrm>
          <a:prstGeom prst="hexag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2"/>
          </p:cNvCxnSpPr>
          <p:nvPr/>
        </p:nvCxnSpPr>
        <p:spPr>
          <a:xfrm rot="10800000" flipH="1">
            <a:off x="285750" y="1643063"/>
            <a:ext cx="1071563" cy="349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29" name="TextBox 8"/>
          <p:cNvSpPr txBox="1">
            <a:spLocks noChangeArrowheads="1"/>
          </p:cNvSpPr>
          <p:nvPr/>
        </p:nvSpPr>
        <p:spPr bwMode="auto">
          <a:xfrm>
            <a:off x="1357313" y="1428750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О</a:t>
            </a:r>
            <a:r>
              <a:rPr lang="en-US" sz="1000">
                <a:latin typeface="Franklin Gothic Book" pitchFamily="34" charset="0"/>
              </a:rPr>
              <a:t>1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52230" name="TextBox 9"/>
          <p:cNvSpPr txBox="1">
            <a:spLocks noChangeArrowheads="1"/>
          </p:cNvSpPr>
          <p:nvPr/>
        </p:nvSpPr>
        <p:spPr bwMode="auto">
          <a:xfrm flipH="1">
            <a:off x="857250" y="12858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r>
              <a:rPr lang="en-US" sz="1000" i="1">
                <a:latin typeface="Franklin Gothic Book" pitchFamily="34" charset="0"/>
              </a:rPr>
              <a:t>1</a:t>
            </a:r>
            <a:endParaRPr lang="ru-RU" sz="1000" i="1">
              <a:latin typeface="Franklin Gothic Book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71500" y="3286125"/>
            <a:ext cx="1571625" cy="16430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Шестиугольник 24"/>
          <p:cNvSpPr/>
          <p:nvPr/>
        </p:nvSpPr>
        <p:spPr>
          <a:xfrm>
            <a:off x="571500" y="3429000"/>
            <a:ext cx="1571625" cy="1357313"/>
          </a:xfrm>
          <a:prstGeom prst="hexag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8" name="Прямая соединительная линия 27"/>
          <p:cNvCxnSpPr>
            <a:stCxn id="25" idx="2"/>
          </p:cNvCxnSpPr>
          <p:nvPr/>
        </p:nvCxnSpPr>
        <p:spPr>
          <a:xfrm rot="10800000" flipH="1">
            <a:off x="571500" y="4071938"/>
            <a:ext cx="785813" cy="365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34" name="TextBox 28"/>
          <p:cNvSpPr txBox="1">
            <a:spLocks noChangeArrowheads="1"/>
          </p:cNvSpPr>
          <p:nvPr/>
        </p:nvSpPr>
        <p:spPr bwMode="auto">
          <a:xfrm>
            <a:off x="928688" y="3714750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r>
              <a:rPr lang="en-US" sz="1000">
                <a:latin typeface="Franklin Gothic Book" pitchFamily="34" charset="0"/>
              </a:rPr>
              <a:t>2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52235" name="TextBox 29"/>
          <p:cNvSpPr txBox="1">
            <a:spLocks noChangeArrowheads="1"/>
          </p:cNvSpPr>
          <p:nvPr/>
        </p:nvSpPr>
        <p:spPr bwMode="auto">
          <a:xfrm>
            <a:off x="1428750" y="378618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O</a:t>
            </a:r>
            <a:r>
              <a:rPr lang="en-US" sz="1000">
                <a:latin typeface="Franklin Gothic Book" pitchFamily="34" charset="0"/>
              </a:rPr>
              <a:t>2</a:t>
            </a:r>
            <a:endParaRPr lang="ru-RU" sz="1000">
              <a:latin typeface="Franklin Gothic Book" pitchFamily="34" charset="0"/>
            </a:endParaRPr>
          </a:p>
        </p:txBody>
      </p:sp>
      <p:sp>
        <p:nvSpPr>
          <p:cNvPr id="522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22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63" y="571500"/>
            <a:ext cx="28384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8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223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224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13" y="571500"/>
            <a:ext cx="28575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41" name="TextBox 36"/>
          <p:cNvSpPr txBox="1">
            <a:spLocks noChangeArrowheads="1"/>
          </p:cNvSpPr>
          <p:nvPr/>
        </p:nvSpPr>
        <p:spPr bwMode="auto">
          <a:xfrm>
            <a:off x="5643563" y="785813"/>
            <a:ext cx="242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Franklin Gothic Book" pitchFamily="34" charset="0"/>
              </a:rPr>
              <a:t>,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2242" name="TextBox 37"/>
          <p:cNvSpPr txBox="1">
            <a:spLocks noChangeArrowheads="1"/>
          </p:cNvSpPr>
          <p:nvPr/>
        </p:nvSpPr>
        <p:spPr bwMode="auto">
          <a:xfrm>
            <a:off x="8786813" y="714375"/>
            <a:ext cx="242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Franklin Gothic Book" pitchFamily="34" charset="0"/>
              </a:rPr>
              <a:t>.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224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224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63" y="1285875"/>
            <a:ext cx="8953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45" name="Rectangle 8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2246" name="TextBox 41"/>
          <p:cNvSpPr txBox="1">
            <a:spLocks noChangeArrowheads="1"/>
          </p:cNvSpPr>
          <p:nvPr/>
        </p:nvSpPr>
        <p:spPr bwMode="auto">
          <a:xfrm>
            <a:off x="5000625" y="1500188"/>
            <a:ext cx="14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.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2247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2248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5" y="20716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49" name="Rectangle 11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2250" name="TextBox 45"/>
          <p:cNvSpPr txBox="1">
            <a:spLocks noChangeArrowheads="1"/>
          </p:cNvSpPr>
          <p:nvPr/>
        </p:nvSpPr>
        <p:spPr bwMode="auto">
          <a:xfrm>
            <a:off x="4929188" y="2000250"/>
            <a:ext cx="242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Franklin Gothic Book" pitchFamily="34" charset="0"/>
              </a:rPr>
              <a:t>,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225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2252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75" y="2071688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53" name="Rectangle 14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2254" name="TextBox 49"/>
          <p:cNvSpPr txBox="1">
            <a:spLocks noChangeArrowheads="1"/>
          </p:cNvSpPr>
          <p:nvPr/>
        </p:nvSpPr>
        <p:spPr bwMode="auto">
          <a:xfrm>
            <a:off x="6215063" y="2000250"/>
            <a:ext cx="142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,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2255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2256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75" y="2071688"/>
            <a:ext cx="771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57" name="Rectangle 17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2258" name="TextBox 53"/>
          <p:cNvSpPr txBox="1">
            <a:spLocks noChangeArrowheads="1"/>
          </p:cNvSpPr>
          <p:nvPr/>
        </p:nvSpPr>
        <p:spPr bwMode="auto">
          <a:xfrm>
            <a:off x="7429500" y="2071688"/>
            <a:ext cx="71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: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225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2260" name="Picture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2786063"/>
            <a:ext cx="8953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61" name="Rectangle 20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2262" name="TextBox 57"/>
          <p:cNvSpPr txBox="1">
            <a:spLocks noChangeArrowheads="1"/>
          </p:cNvSpPr>
          <p:nvPr/>
        </p:nvSpPr>
        <p:spPr bwMode="auto">
          <a:xfrm>
            <a:off x="5072063" y="29289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або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2263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2264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2714625"/>
            <a:ext cx="10382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65" name="Rectangle 23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2266" name="TextBox 61"/>
          <p:cNvSpPr txBox="1">
            <a:spLocks noChangeArrowheads="1"/>
          </p:cNvSpPr>
          <p:nvPr/>
        </p:nvSpPr>
        <p:spPr bwMode="auto">
          <a:xfrm>
            <a:off x="7643813" y="2786063"/>
            <a:ext cx="71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.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226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52268" name="Rectangle 26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2269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2270" name="Picture 2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4572000"/>
            <a:ext cx="7524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71" name="Rectangle 29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2272" name="TextBox 68"/>
          <p:cNvSpPr txBox="1">
            <a:spLocks noChangeArrowheads="1"/>
          </p:cNvSpPr>
          <p:nvPr/>
        </p:nvSpPr>
        <p:spPr bwMode="auto">
          <a:xfrm>
            <a:off x="3214688" y="3643313"/>
            <a:ext cx="4643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 i="1">
                <a:latin typeface="Franklin Gothic Book" pitchFamily="34" charset="0"/>
              </a:rPr>
              <a:t>Відношення довжини кола до його діаметра  одне  й те  саме  для кожного кола.</a:t>
            </a:r>
            <a:endParaRPr lang="ru-RU" sz="1600" i="1">
              <a:latin typeface="Franklin Gothic Book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572000" y="4572000"/>
            <a:ext cx="1357313" cy="5715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27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2275" name="Picture 30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313" y="2214563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76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2277" name="Picture 32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313" y="4429125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2872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cap="none" dirty="0" err="1" smtClean="0"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Числ</a:t>
            </a:r>
            <a:r>
              <a:rPr lang="uk-UA" i="1" cap="none" dirty="0" smtClean="0"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</a:t>
            </a:r>
            <a:r>
              <a:rPr lang="ru-RU" i="1" cap="none" dirty="0" smtClean="0"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i="1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 </a:t>
            </a:r>
            <a:r>
              <a:rPr lang="ru-RU" cap="none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математична</a:t>
            </a:r>
            <a:r>
              <a:rPr lang="ru-RU" cap="none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константа, </a:t>
            </a:r>
            <a:r>
              <a:rPr lang="ru-RU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lang="ru-RU" cap="none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lang="ru-RU" cap="none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lang="ru-RU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Евклідовій</a:t>
            </a:r>
            <a:r>
              <a:rPr lang="ru-RU" cap="none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геометрії</a:t>
            </a:r>
            <a:r>
              <a:rPr lang="ru-RU" cap="none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lang="ru-RU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відношення</a:t>
            </a:r>
            <a:r>
              <a:rPr lang="ru-RU" cap="none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довжини</a:t>
            </a:r>
            <a:r>
              <a:rPr lang="ru-RU" cap="none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кола  до </a:t>
            </a:r>
            <a:r>
              <a:rPr lang="ru-RU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lang="ru-RU" cap="none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cap="none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діаметра</a:t>
            </a:r>
            <a:r>
              <a:rPr lang="ru-RU" cap="none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r>
              <a:rPr lang="ru-RU" sz="5400" cap="none" dirty="0" smtClean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ru-RU" sz="5400" cap="none" dirty="0" smtClean="0">
                <a:solidFill>
                  <a:schemeClr val="tx1"/>
                </a:solidFill>
                <a:effectLst/>
                <a:latin typeface="Arial" pitchFamily="34" charset="0"/>
              </a:rPr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642938" y="2286000"/>
            <a:ext cx="8215312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     Число 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</a:t>
            </a:r>
            <a:r>
              <a:rPr lang="ru-RU" sz="2400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 виникло в геометрії як відношення довжини кола до довжини його діаметра, проте воно з'являється і в інших областях математики. Вперше позначенням цього числа грецькою літерою 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</a:t>
            </a:r>
            <a:r>
              <a:rPr lang="ru-RU" sz="2400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 скористався британський математик Джонс (1706), а загальноприйнятим воно стало після робіт Ейлера. Це позначення походить від початкової букви грецьких слів 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περιφέρεια</a:t>
            </a:r>
            <a:r>
              <a:rPr lang="ru-RU" sz="2400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 — оточення, периферія та 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περίμετρος</a:t>
            </a:r>
            <a:r>
              <a:rPr lang="ru-RU" sz="2400"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 — периметр.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Содержимое 2"/>
          <p:cNvSpPr>
            <a:spLocks noGrp="1"/>
          </p:cNvSpPr>
          <p:nvPr>
            <p:ph idx="1"/>
          </p:nvPr>
        </p:nvSpPr>
        <p:spPr>
          <a:xfrm>
            <a:off x="214313" y="3143250"/>
            <a:ext cx="8758237" cy="27860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000" smtClean="0"/>
              <a:t>               Архімед, можливо, першим запропонував метод обчислення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000" smtClean="0"/>
              <a:t> математичним способом. Для цього він вписував у коло і описував біля нього правильні багатокутники. Приймаючи діаметр кола за одиницю, Архімед розглядав периметр вписаного багатокутника як нижню оцінку довжини кола, а периметр описаного багатокутника як верхню оцінку. Таким чином, для шестикутника виходить                      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smtClean="0"/>
              <a:t>                </a:t>
            </a:r>
            <a:r>
              <a:rPr lang="ru-RU" sz="2000" smtClean="0"/>
              <a:t>Розглядаючи правильний 96-кутник, Архімед отримав оцінку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/>
              <a:t>                                                                                    . </a:t>
            </a:r>
          </a:p>
        </p:txBody>
      </p:sp>
      <p:pic>
        <p:nvPicPr>
          <p:cNvPr id="54274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3" y="4786313"/>
            <a:ext cx="10525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Рисунок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5" y="5500688"/>
            <a:ext cx="1595438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Rectangle 1"/>
          <p:cNvSpPr>
            <a:spLocks noChangeArrowheads="1"/>
          </p:cNvSpPr>
          <p:nvPr/>
        </p:nvSpPr>
        <p:spPr bwMode="auto">
          <a:xfrm>
            <a:off x="1643063" y="428625"/>
            <a:ext cx="571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Діаграми обчислення числа</a:t>
            </a:r>
            <a:r>
              <a:rPr lang="en-US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π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Архімедом</a:t>
            </a:r>
            <a:endParaRPr lang="ru-RU" sz="240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4277" name="Рисунок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0" y="1000125"/>
            <a:ext cx="5940425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937125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намагались</a:t>
            </a:r>
            <a:r>
              <a:rPr lang="ru-RU" dirty="0" smtClean="0"/>
              <a:t> </a:t>
            </a:r>
            <a:r>
              <a:rPr lang="ru-RU" dirty="0" err="1" smtClean="0"/>
              <a:t>обчислити</a:t>
            </a:r>
            <a:r>
              <a:rPr lang="ru-RU" dirty="0" smtClean="0"/>
              <a:t> число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максимально </a:t>
            </a:r>
            <a:r>
              <a:rPr lang="ru-RU" dirty="0" err="1" smtClean="0"/>
              <a:t>можливою</a:t>
            </a:r>
            <a:r>
              <a:rPr lang="ru-RU" dirty="0" smtClean="0"/>
              <a:t> </a:t>
            </a:r>
            <a:r>
              <a:rPr lang="ru-RU" dirty="0" err="1" smtClean="0"/>
              <a:t>точністю</a:t>
            </a:r>
            <a:r>
              <a:rPr lang="ru-RU" dirty="0" smtClean="0"/>
              <a:t>. Так, </a:t>
            </a:r>
            <a:r>
              <a:rPr lang="ru-RU" dirty="0" err="1" smtClean="0"/>
              <a:t>наприклад</a:t>
            </a:r>
            <a:r>
              <a:rPr lang="ru-RU" dirty="0" smtClean="0"/>
              <a:t>, у 1949 </a:t>
            </a:r>
            <a:r>
              <a:rPr lang="ru-RU" dirty="0" err="1" smtClean="0"/>
              <a:t>році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комп'ютера</a:t>
            </a:r>
            <a:r>
              <a:rPr lang="ru-RU" dirty="0" smtClean="0"/>
              <a:t> </a:t>
            </a:r>
            <a:r>
              <a:rPr lang="en-US" dirty="0" smtClean="0"/>
              <a:t>ENIAC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обчислено</a:t>
            </a:r>
            <a:r>
              <a:rPr lang="ru-RU" dirty="0" smtClean="0"/>
              <a:t> число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dirty="0" smtClean="0"/>
              <a:t> до 2037 </a:t>
            </a:r>
            <a:r>
              <a:rPr lang="ru-RU" dirty="0" err="1" smtClean="0"/>
              <a:t>знаків</a:t>
            </a:r>
            <a:r>
              <a:rPr lang="ru-RU" dirty="0" smtClean="0"/>
              <a:t>, а в 1995 — </a:t>
            </a:r>
            <a:r>
              <a:rPr lang="ru-RU" dirty="0" err="1" smtClean="0"/>
              <a:t>вже</a:t>
            </a:r>
            <a:r>
              <a:rPr lang="ru-RU" dirty="0" smtClean="0"/>
              <a:t> 4.294.960.000 </a:t>
            </a:r>
            <a:r>
              <a:rPr lang="ru-RU" dirty="0" err="1" smtClean="0"/>
              <a:t>знаків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 smtClean="0"/>
              <a:t>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університетах</a:t>
            </a:r>
            <a:r>
              <a:rPr lang="ru-RU" dirty="0" smtClean="0"/>
              <a:t> США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  День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припадає</a:t>
            </a:r>
            <a:r>
              <a:rPr lang="ru-RU" dirty="0" smtClean="0"/>
              <a:t> на 14 </a:t>
            </a:r>
            <a:r>
              <a:rPr lang="ru-RU" dirty="0" err="1" smtClean="0"/>
              <a:t>березня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у </a:t>
            </a:r>
            <a:r>
              <a:rPr lang="ru-RU" dirty="0" err="1" smtClean="0"/>
              <a:t>американській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запису</a:t>
            </a:r>
            <a:r>
              <a:rPr lang="ru-RU" dirty="0" smtClean="0"/>
              <a:t> дат на 3/14.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 err="1" smtClean="0"/>
              <a:t>Слюсарчук</a:t>
            </a:r>
            <a:r>
              <a:rPr lang="ru-RU" dirty="0" smtClean="0"/>
              <a:t> </a:t>
            </a:r>
            <a:r>
              <a:rPr lang="ru-RU" dirty="0" err="1" smtClean="0"/>
              <a:t>Андрій</a:t>
            </a:r>
            <a:r>
              <a:rPr lang="ru-RU" dirty="0" smtClean="0"/>
              <a:t> Тихонович,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нейрохірург</a:t>
            </a:r>
            <a:r>
              <a:rPr lang="ru-RU" dirty="0" smtClean="0"/>
              <a:t>, доктор </a:t>
            </a:r>
            <a:r>
              <a:rPr lang="ru-RU" dirty="0" err="1" smtClean="0"/>
              <a:t>медичних</a:t>
            </a:r>
            <a:r>
              <a:rPr lang="ru-RU" dirty="0" smtClean="0"/>
              <a:t> наук, </a:t>
            </a:r>
            <a:r>
              <a:rPr lang="ru-RU" dirty="0" err="1" smtClean="0"/>
              <a:t>професор</a:t>
            </a:r>
            <a:r>
              <a:rPr lang="ru-RU" dirty="0" smtClean="0"/>
              <a:t>, у </a:t>
            </a:r>
            <a:r>
              <a:rPr lang="ru-RU" dirty="0" err="1" smtClean="0"/>
              <a:t>червні</a:t>
            </a:r>
            <a:r>
              <a:rPr lang="ru-RU" dirty="0" smtClean="0"/>
              <a:t> 2009 року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встановив</a:t>
            </a:r>
            <a:r>
              <a:rPr lang="ru-RU" dirty="0" smtClean="0"/>
              <a:t>  </a:t>
            </a:r>
            <a:r>
              <a:rPr lang="ru-RU" dirty="0" err="1" smtClean="0"/>
              <a:t>світовий</a:t>
            </a:r>
            <a:r>
              <a:rPr lang="ru-RU" dirty="0" smtClean="0"/>
              <a:t> рекорд, </a:t>
            </a:r>
            <a:r>
              <a:rPr lang="ru-RU" dirty="0" err="1" smtClean="0"/>
              <a:t>запам'ятавши</a:t>
            </a:r>
            <a:r>
              <a:rPr lang="ru-RU" dirty="0" smtClean="0"/>
              <a:t> 30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числа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надруковані</a:t>
            </a:r>
            <a:r>
              <a:rPr lang="ru-RU" dirty="0" smtClean="0"/>
              <a:t> у 20-ти томах тексту.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 smtClean="0"/>
              <a:t>У </a:t>
            </a:r>
            <a:r>
              <a:rPr lang="ru-RU" dirty="0" err="1" smtClean="0"/>
              <a:t>серпні</a:t>
            </a:r>
            <a:r>
              <a:rPr lang="ru-RU" dirty="0" smtClean="0"/>
              <a:t> 2009 року </a:t>
            </a:r>
            <a:r>
              <a:rPr lang="ru-RU" dirty="0" err="1" smtClean="0"/>
              <a:t>японські</a:t>
            </a:r>
            <a:r>
              <a:rPr lang="ru-RU" dirty="0" smtClean="0"/>
              <a:t> </a:t>
            </a:r>
            <a:r>
              <a:rPr lang="ru-RU" dirty="0" err="1" smtClean="0"/>
              <a:t>вченні</a:t>
            </a:r>
            <a:r>
              <a:rPr lang="ru-RU" dirty="0" smtClean="0"/>
              <a:t> </a:t>
            </a:r>
            <a:r>
              <a:rPr lang="ru-RU" dirty="0" err="1" smtClean="0"/>
              <a:t>обрахували</a:t>
            </a:r>
            <a:r>
              <a:rPr lang="ru-RU" dirty="0" smtClean="0"/>
              <a:t> число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точністю</a:t>
            </a:r>
            <a:r>
              <a:rPr lang="ru-RU" dirty="0" smtClean="0"/>
              <a:t> до 2 </a:t>
            </a:r>
            <a:r>
              <a:rPr lang="ru-RU" dirty="0" err="1" smtClean="0"/>
              <a:t>трильйони</a:t>
            </a:r>
            <a:r>
              <a:rPr lang="ru-RU" dirty="0" smtClean="0"/>
              <a:t> 576 </a:t>
            </a:r>
            <a:r>
              <a:rPr lang="ru-RU" dirty="0" err="1" smtClean="0"/>
              <a:t>мільярдів</a:t>
            </a:r>
            <a:r>
              <a:rPr lang="ru-RU" dirty="0" smtClean="0"/>
              <a:t> 980 </a:t>
            </a:r>
            <a:r>
              <a:rPr lang="ru-RU" dirty="0" err="1" smtClean="0"/>
              <a:t>мільйонів</a:t>
            </a:r>
            <a:r>
              <a:rPr lang="ru-RU" dirty="0" smtClean="0"/>
              <a:t> 377 </a:t>
            </a:r>
            <a:r>
              <a:rPr lang="ru-RU" dirty="0" err="1" smtClean="0"/>
              <a:t>тисяч</a:t>
            </a:r>
            <a:r>
              <a:rPr lang="ru-RU" dirty="0" smtClean="0"/>
              <a:t> 524 </a:t>
            </a:r>
            <a:r>
              <a:rPr lang="ru-RU" dirty="0" err="1" smtClean="0"/>
              <a:t>знаків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коми 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357188" y="285750"/>
            <a:ext cx="3857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i="1">
                <a:latin typeface="Franklin Gothic Book" pitchFamily="34" charset="0"/>
              </a:rPr>
              <a:t>Золотий паркет,</a:t>
            </a:r>
          </a:p>
          <a:p>
            <a:r>
              <a:rPr lang="uk-UA" sz="2400" i="1">
                <a:latin typeface="Franklin Gothic Book" pitchFamily="34" charset="0"/>
              </a:rPr>
              <a:t>      плитки Пенроуза</a:t>
            </a:r>
          </a:p>
        </p:txBody>
      </p:sp>
      <p:pic>
        <p:nvPicPr>
          <p:cNvPr id="6" name="Рисунок 5" descr="0031-405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63" y="1500188"/>
            <a:ext cx="5929312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214313" y="2071688"/>
            <a:ext cx="257175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Franklin Gothic Book" pitchFamily="34" charset="0"/>
              </a:rPr>
              <a:t>Англійський математик  і фізик Роджерс Пенроуз  винайшов мозаїку в 1974 р., яка дозволяє з допомогою всього лише двох видів плиток  доволі простї форми замостити безмежну площину  узором, який ніколи не повторюється.</a:t>
            </a:r>
            <a:endParaRPr lang="ru-RU" sz="200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Содержимое 2"/>
          <p:cNvSpPr>
            <a:spLocks noGrp="1"/>
          </p:cNvSpPr>
          <p:nvPr>
            <p:ph idx="1"/>
          </p:nvPr>
        </p:nvSpPr>
        <p:spPr>
          <a:xfrm>
            <a:off x="214313" y="285750"/>
            <a:ext cx="8686800" cy="57229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uk-UA" sz="2000" i="1" smtClean="0"/>
          </a:p>
          <a:p>
            <a:pPr eaLnBrk="1" hangingPunct="1">
              <a:buFont typeface="Wingdings 2" pitchFamily="18" charset="2"/>
              <a:buNone/>
            </a:pPr>
            <a:endParaRPr lang="uk-UA" sz="2000" i="1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b="1" i="1" smtClean="0"/>
              <a:t>                     Довжина кола</a:t>
            </a:r>
          </a:p>
          <a:p>
            <a:pPr eaLnBrk="1" hangingPunct="1">
              <a:buFont typeface="Wingdings 2" pitchFamily="18" charset="2"/>
              <a:buNone/>
            </a:pPr>
            <a:endParaRPr lang="uk-UA" sz="2000" b="1" i="1" smtClean="0"/>
          </a:p>
          <a:p>
            <a:pPr eaLnBrk="1" hangingPunct="1">
              <a:buFont typeface="Wingdings 2" pitchFamily="18" charset="2"/>
              <a:buNone/>
            </a:pPr>
            <a:endParaRPr lang="uk-UA" sz="2000" b="1" i="1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000" b="1" i="1" smtClean="0"/>
              <a:t>                    Радіус  кола      </a:t>
            </a:r>
          </a:p>
          <a:p>
            <a:pPr eaLnBrk="1" hangingPunct="1">
              <a:buFont typeface="Wingdings 2" pitchFamily="18" charset="2"/>
              <a:buNone/>
            </a:pPr>
            <a:endParaRPr lang="uk-UA" sz="2000" b="1" i="1" smtClean="0"/>
          </a:p>
          <a:p>
            <a:pPr eaLnBrk="1" hangingPunct="1">
              <a:buFont typeface="Wingdings 2" pitchFamily="18" charset="2"/>
              <a:buNone/>
            </a:pPr>
            <a:endParaRPr lang="uk-UA" sz="2000" b="1" i="1" smtClean="0"/>
          </a:p>
          <a:p>
            <a:pPr eaLnBrk="1" hangingPunct="1">
              <a:buFont typeface="Wingdings 2" pitchFamily="18" charset="2"/>
              <a:buNone/>
            </a:pPr>
            <a:endParaRPr lang="uk-UA" sz="2000" b="1" i="1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000" b="1" i="1" smtClean="0"/>
              <a:t>                    Діаметр   кола</a:t>
            </a:r>
          </a:p>
          <a:p>
            <a:pPr eaLnBrk="1" hangingPunct="1">
              <a:buFont typeface="Wingdings 2" pitchFamily="18" charset="2"/>
              <a:buNone/>
            </a:pPr>
            <a:endParaRPr lang="uk-UA" sz="2000" b="1" i="1" smtClean="0"/>
          </a:p>
          <a:p>
            <a:pPr eaLnBrk="1" hangingPunct="1">
              <a:buFont typeface="Wingdings 2" pitchFamily="18" charset="2"/>
              <a:buNone/>
            </a:pPr>
            <a:endParaRPr lang="uk-UA" sz="2000" b="1" i="1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000" b="1" i="1" smtClean="0"/>
              <a:t>                  </a:t>
            </a:r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632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5" y="1357313"/>
            <a:ext cx="21431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214688" y="795338"/>
            <a:ext cx="457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uk-UA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632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500" y="2357438"/>
            <a:ext cx="11430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7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632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500" y="3857625"/>
            <a:ext cx="10715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0" name="Rectangle 9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                          Довжина дуги кола</a:t>
            </a:r>
            <a:endParaRPr lang="ru-RU" i="1" dirty="0"/>
          </a:p>
        </p:txBody>
      </p:sp>
      <p:sp>
        <p:nvSpPr>
          <p:cNvPr id="5734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/>
              <a:t>                                      </a:t>
            </a:r>
            <a:endParaRPr lang="ru-RU" smtClean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7349" name="TextBox 23"/>
          <p:cNvSpPr txBox="1">
            <a:spLocks noChangeArrowheads="1"/>
          </p:cNvSpPr>
          <p:nvPr/>
        </p:nvSpPr>
        <p:spPr bwMode="auto">
          <a:xfrm>
            <a:off x="642938" y="1857375"/>
            <a:ext cx="8001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Довжина кола обчислюється за формулою</a:t>
            </a:r>
          </a:p>
          <a:p>
            <a:endParaRPr lang="uk-UA">
              <a:latin typeface="Franklin Gothic Book" pitchFamily="34" charset="0"/>
            </a:endParaRPr>
          </a:p>
          <a:p>
            <a:endParaRPr lang="uk-UA">
              <a:latin typeface="Franklin Gothic Book" pitchFamily="34" charset="0"/>
            </a:endParaRPr>
          </a:p>
          <a:p>
            <a:r>
              <a:rPr lang="uk-UA">
                <a:latin typeface="Franklin Gothic Book" pitchFamily="34" charset="0"/>
              </a:rPr>
              <a:t>Розгорнутому куту відповідає довжина півкола</a:t>
            </a:r>
          </a:p>
          <a:p>
            <a:endParaRPr lang="uk-UA">
              <a:latin typeface="Franklin Gothic Book" pitchFamily="34" charset="0"/>
            </a:endParaRPr>
          </a:p>
          <a:p>
            <a:endParaRPr lang="uk-UA">
              <a:latin typeface="Franklin Gothic Book" pitchFamily="34" charset="0"/>
            </a:endParaRPr>
          </a:p>
          <a:p>
            <a:r>
              <a:rPr lang="uk-UA">
                <a:latin typeface="Franklin Gothic Book" pitchFamily="34" charset="0"/>
              </a:rPr>
              <a:t>Куту         відповідає  дуга  довжиною </a:t>
            </a:r>
          </a:p>
          <a:p>
            <a:endParaRPr lang="uk-UA">
              <a:latin typeface="Franklin Gothic Book" pitchFamily="34" charset="0"/>
            </a:endParaRPr>
          </a:p>
          <a:p>
            <a:endParaRPr lang="uk-UA">
              <a:latin typeface="Franklin Gothic Book" pitchFamily="34" charset="0"/>
            </a:endParaRPr>
          </a:p>
          <a:p>
            <a:endParaRPr lang="uk-UA">
              <a:latin typeface="Franklin Gothic Book" pitchFamily="34" charset="0"/>
            </a:endParaRPr>
          </a:p>
          <a:p>
            <a:r>
              <a:rPr lang="uk-UA">
                <a:latin typeface="Franklin Gothic Book" pitchFamily="34" charset="0"/>
              </a:rPr>
              <a:t>Куту          відповідає  дуга довжиною  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57351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5735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7355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75" y="3500438"/>
            <a:ext cx="28575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7357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5" y="3429000"/>
            <a:ext cx="7143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7359" name="Picture 1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313" y="4500563"/>
            <a:ext cx="35718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60" name="Rectangle 17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736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7362" name="Picture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4429125"/>
            <a:ext cx="1357312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63" name="Rectangle 20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736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100" i="1">
                <a:latin typeface="Calibri" pitchFamily="34" charset="0"/>
                <a:cs typeface="Times New Roman" pitchFamily="18" charset="0"/>
              </a:rPr>
              <a:t> </a:t>
            </a:r>
            <a:endParaRPr lang="en-US"/>
          </a:p>
        </p:txBody>
      </p:sp>
      <p:pic>
        <p:nvPicPr>
          <p:cNvPr id="57365" name="Picture 2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3" y="1857375"/>
            <a:ext cx="141128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66" name="Rectangle 2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736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7368" name="Picture 2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2643188"/>
            <a:ext cx="457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 smtClean="0"/>
              <a:t>                                </a:t>
            </a:r>
            <a:r>
              <a:rPr lang="uk-UA" i="1" dirty="0" smtClean="0"/>
              <a:t>Радіанна міра кута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                               </a:t>
            </a:r>
            <a:r>
              <a:rPr lang="uk-UA" sz="2000" b="1" i="1" smtClean="0"/>
              <a:t>Радіанною мірою кута</a:t>
            </a:r>
            <a:r>
              <a:rPr lang="uk-UA" sz="2000" i="1" smtClean="0"/>
              <a:t>  називається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відношення довжини відповідної дуги до </a:t>
            </a:r>
          </a:p>
          <a:p>
            <a:pPr eaLnBrk="1" hangingPunct="1">
              <a:buFont typeface="Wingdings 2" pitchFamily="18" charset="2"/>
              <a:buNone/>
            </a:pPr>
            <a:endParaRPr lang="uk-UA" sz="2000" i="1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радіуса кола: 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i="1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    Одиницею радіанної міри кутів є </a:t>
            </a:r>
            <a:r>
              <a:rPr lang="uk-UA" sz="2000" b="1" i="1" smtClean="0"/>
              <a:t>радіан.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b="1" i="1" smtClean="0"/>
              <a:t>                                                      Кут  один радіан </a:t>
            </a:r>
            <a:r>
              <a:rPr lang="uk-UA" sz="2000" i="1" smtClean="0"/>
              <a:t>– це кут, довжина дуги якого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 дорівнює радіусу.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     Радіанну міру  кута дістають з градусної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 множенням на             .</a:t>
            </a:r>
            <a:endParaRPr lang="ru-RU" b="1" smtClean="0"/>
          </a:p>
        </p:txBody>
      </p:sp>
      <p:sp>
        <p:nvSpPr>
          <p:cNvPr id="4" name="Овал 3"/>
          <p:cNvSpPr/>
          <p:nvPr/>
        </p:nvSpPr>
        <p:spPr>
          <a:xfrm>
            <a:off x="642938" y="1857375"/>
            <a:ext cx="2643187" cy="264318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9" name="Прямая соединительная линия 8"/>
          <p:cNvCxnSpPr>
            <a:endCxn id="4" idx="7"/>
          </p:cNvCxnSpPr>
          <p:nvPr/>
        </p:nvCxnSpPr>
        <p:spPr>
          <a:xfrm rot="5400000" flipH="1" flipV="1">
            <a:off x="2000250" y="2244725"/>
            <a:ext cx="898525" cy="89852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000250" y="3143250"/>
            <a:ext cx="1214438" cy="3571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74" name="TextBox 11"/>
          <p:cNvSpPr txBox="1">
            <a:spLocks noChangeArrowheads="1"/>
          </p:cNvSpPr>
          <p:nvPr/>
        </p:nvSpPr>
        <p:spPr bwMode="auto">
          <a:xfrm>
            <a:off x="2071688" y="228600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8375" name="TextBox 12"/>
          <p:cNvSpPr txBox="1">
            <a:spLocks noChangeArrowheads="1"/>
          </p:cNvSpPr>
          <p:nvPr/>
        </p:nvSpPr>
        <p:spPr bwMode="auto">
          <a:xfrm>
            <a:off x="1643063" y="29289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O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8376" name="TextBox 13"/>
          <p:cNvSpPr txBox="1">
            <a:spLocks noChangeArrowheads="1"/>
          </p:cNvSpPr>
          <p:nvPr/>
        </p:nvSpPr>
        <p:spPr bwMode="auto">
          <a:xfrm>
            <a:off x="2857500" y="1857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A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58377" name="TextBox 14"/>
          <p:cNvSpPr txBox="1">
            <a:spLocks noChangeArrowheads="1"/>
          </p:cNvSpPr>
          <p:nvPr/>
        </p:nvSpPr>
        <p:spPr bwMode="auto">
          <a:xfrm>
            <a:off x="3214688" y="3429000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B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20" name="Дуга 19"/>
          <p:cNvSpPr/>
          <p:nvPr/>
        </p:nvSpPr>
        <p:spPr>
          <a:xfrm rot="1836957">
            <a:off x="1865313" y="2936875"/>
            <a:ext cx="428625" cy="428625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37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8380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38" y="2928938"/>
            <a:ext cx="238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81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838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5429250"/>
            <a:ext cx="42862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84" name="Rectangle 6"/>
          <p:cNvSpPr>
            <a:spLocks noChangeArrowheads="1"/>
          </p:cNvSpPr>
          <p:nvPr/>
        </p:nvSpPr>
        <p:spPr bwMode="auto">
          <a:xfrm>
            <a:off x="0" y="771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838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4786313"/>
            <a:ext cx="1214437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87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8388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8389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2786063"/>
            <a:ext cx="11334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90" name="Rectangle 12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3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 smtClean="0"/>
              <a:t>                                </a:t>
            </a:r>
            <a:r>
              <a:rPr lang="uk-UA" i="1" dirty="0" smtClean="0"/>
              <a:t>Радіанна міра кута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                               </a:t>
            </a:r>
            <a:r>
              <a:rPr lang="uk-UA" sz="2000" b="1" i="1" smtClean="0"/>
              <a:t>Радіанною мірою кута</a:t>
            </a:r>
            <a:r>
              <a:rPr lang="uk-UA" sz="2000" i="1" smtClean="0"/>
              <a:t>  називається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відношення довжини відповідної дуги до </a:t>
            </a:r>
          </a:p>
          <a:p>
            <a:pPr eaLnBrk="1" hangingPunct="1">
              <a:buFont typeface="Wingdings 2" pitchFamily="18" charset="2"/>
              <a:buNone/>
            </a:pPr>
            <a:endParaRPr lang="uk-UA" sz="2000" i="1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радіуса кола: 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i="1" smtClean="0"/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    Одиницею радіанної міри кутів є </a:t>
            </a:r>
            <a:r>
              <a:rPr lang="uk-UA" sz="2000" b="1" i="1" smtClean="0"/>
              <a:t>радіан.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b="1" i="1" smtClean="0"/>
              <a:t>                                                      Кут  один радіан </a:t>
            </a:r>
            <a:r>
              <a:rPr lang="uk-UA" sz="2000" i="1" smtClean="0"/>
              <a:t>– це кут, довжина дуги якого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 дорівнює радіусу.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     Радіанну міру  кута дістають з градусної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z="2000" i="1" smtClean="0"/>
              <a:t>                                                   множенням на             .</a:t>
            </a:r>
            <a:endParaRPr lang="ru-RU" b="1" smtClean="0"/>
          </a:p>
        </p:txBody>
      </p:sp>
      <p:sp>
        <p:nvSpPr>
          <p:cNvPr id="4" name="Овал 3"/>
          <p:cNvSpPr/>
          <p:nvPr/>
        </p:nvSpPr>
        <p:spPr>
          <a:xfrm>
            <a:off x="642938" y="1857375"/>
            <a:ext cx="2643187" cy="264318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9" name="Прямая соединительная линия 8"/>
          <p:cNvCxnSpPr>
            <a:endCxn id="4" idx="7"/>
          </p:cNvCxnSpPr>
          <p:nvPr/>
        </p:nvCxnSpPr>
        <p:spPr>
          <a:xfrm rot="5400000" flipH="1" flipV="1">
            <a:off x="2000250" y="2244725"/>
            <a:ext cx="898525" cy="89852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000250" y="3143250"/>
            <a:ext cx="1214438" cy="3571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831" name="TextBox 11"/>
          <p:cNvSpPr txBox="1">
            <a:spLocks noChangeArrowheads="1"/>
          </p:cNvSpPr>
          <p:nvPr/>
        </p:nvSpPr>
        <p:spPr bwMode="auto">
          <a:xfrm>
            <a:off x="2071688" y="228600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77832" name="TextBox 12"/>
          <p:cNvSpPr txBox="1">
            <a:spLocks noChangeArrowheads="1"/>
          </p:cNvSpPr>
          <p:nvPr/>
        </p:nvSpPr>
        <p:spPr bwMode="auto">
          <a:xfrm>
            <a:off x="1643063" y="29289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O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77833" name="TextBox 13"/>
          <p:cNvSpPr txBox="1">
            <a:spLocks noChangeArrowheads="1"/>
          </p:cNvSpPr>
          <p:nvPr/>
        </p:nvSpPr>
        <p:spPr bwMode="auto">
          <a:xfrm>
            <a:off x="2857500" y="1857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A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77834" name="TextBox 14"/>
          <p:cNvSpPr txBox="1">
            <a:spLocks noChangeArrowheads="1"/>
          </p:cNvSpPr>
          <p:nvPr/>
        </p:nvSpPr>
        <p:spPr bwMode="auto">
          <a:xfrm>
            <a:off x="3214688" y="3429000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B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20" name="Дуга 19"/>
          <p:cNvSpPr/>
          <p:nvPr/>
        </p:nvSpPr>
        <p:spPr>
          <a:xfrm rot="1836957">
            <a:off x="1865313" y="2936875"/>
            <a:ext cx="428625" cy="428625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8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778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38" y="2928938"/>
            <a:ext cx="238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8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783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5429250"/>
            <a:ext cx="42862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41" name="Rectangle 6"/>
          <p:cNvSpPr>
            <a:spLocks noChangeArrowheads="1"/>
          </p:cNvSpPr>
          <p:nvPr/>
        </p:nvSpPr>
        <p:spPr bwMode="auto">
          <a:xfrm>
            <a:off x="0" y="771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784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4786313"/>
            <a:ext cx="1214437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44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784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7784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2786063"/>
            <a:ext cx="11334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47" name="Rectangle 12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3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                 Площа круга та його частин</a:t>
            </a:r>
            <a:endParaRPr lang="ru-RU" i="1" dirty="0"/>
          </a:p>
        </p:txBody>
      </p:sp>
      <p:pic>
        <p:nvPicPr>
          <p:cNvPr id="593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4438" y="4071938"/>
            <a:ext cx="1785937" cy="1757362"/>
          </a:xfrm>
        </p:spPr>
      </p:pic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4357688"/>
            <a:ext cx="1500187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214438" y="1571625"/>
            <a:ext cx="1785937" cy="18573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428750" y="1928813"/>
            <a:ext cx="1428750" cy="1285875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solidFill>
              <a:schemeClr val="tx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9" name="Прямая соединительная линия 8"/>
          <p:cNvCxnSpPr>
            <a:endCxn id="7" idx="7"/>
          </p:cNvCxnSpPr>
          <p:nvPr/>
        </p:nvCxnSpPr>
        <p:spPr>
          <a:xfrm flipV="1">
            <a:off x="2143125" y="2117725"/>
            <a:ext cx="504825" cy="4540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399" name="TextBox 9"/>
          <p:cNvSpPr txBox="1">
            <a:spLocks noChangeArrowheads="1"/>
          </p:cNvSpPr>
          <p:nvPr/>
        </p:nvSpPr>
        <p:spPr bwMode="auto">
          <a:xfrm>
            <a:off x="2071688" y="2071688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R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2214563"/>
            <a:ext cx="1571625" cy="785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4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940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88" y="2428875"/>
            <a:ext cx="8191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3" name="Rectangle 6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858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400" dirty="0" smtClean="0"/>
              <a:t>                                  </a:t>
            </a:r>
            <a:r>
              <a:rPr lang="uk-UA" sz="2400" i="1" dirty="0" smtClean="0">
                <a:solidFill>
                  <a:schemeClr val="tx1"/>
                </a:solidFill>
              </a:rPr>
              <a:t>Урок 4.</a:t>
            </a:r>
            <a:r>
              <a:rPr lang="uk-UA" sz="2400" i="1" dirty="0" smtClean="0"/>
              <a:t> </a:t>
            </a:r>
            <a:r>
              <a:rPr lang="uk-UA" sz="3200" i="1" dirty="0" err="1" smtClean="0"/>
              <a:t>розвязування</a:t>
            </a:r>
            <a:r>
              <a:rPr lang="uk-UA" sz="3200" i="1" dirty="0" smtClean="0"/>
              <a:t> задач.</a:t>
            </a:r>
            <a:br>
              <a:rPr lang="uk-UA" sz="3200" i="1" dirty="0" smtClean="0"/>
            </a:br>
            <a:r>
              <a:rPr lang="uk-UA" sz="3200" i="1" dirty="0" smtClean="0"/>
              <a:t>       Самостійна робота </a:t>
            </a:r>
            <a:br>
              <a:rPr lang="uk-UA" sz="3200" i="1" dirty="0" smtClean="0"/>
            </a:b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dirty="0" smtClean="0"/>
              <a:t>Які</a:t>
            </a:r>
            <a:r>
              <a:rPr lang="ru-RU" sz="4000" dirty="0" smtClean="0"/>
              <a:t> </a:t>
            </a:r>
            <a:r>
              <a:rPr lang="ru-RU" sz="4000" dirty="0" err="1" smtClean="0"/>
              <a:t>величини</a:t>
            </a:r>
            <a:r>
              <a:rPr lang="ru-RU" sz="4000" dirty="0" smtClean="0"/>
              <a:t> </a:t>
            </a:r>
            <a:r>
              <a:rPr lang="ru-RU" sz="4000" dirty="0" err="1" smtClean="0"/>
              <a:t>можна</a:t>
            </a:r>
            <a:r>
              <a:rPr lang="ru-RU" sz="4000" dirty="0" smtClean="0"/>
              <a:t>  </a:t>
            </a:r>
            <a:r>
              <a:rPr lang="ru-RU" sz="4000" dirty="0" err="1" smtClean="0"/>
              <a:t>обчислити</a:t>
            </a:r>
            <a:r>
              <a:rPr lang="ru-RU" sz="4000" dirty="0" smtClean="0"/>
              <a:t> за </a:t>
            </a:r>
            <a:r>
              <a:rPr lang="ru-RU" sz="4000" dirty="0" err="1" smtClean="0"/>
              <a:t>наступними</a:t>
            </a:r>
            <a:r>
              <a:rPr lang="ru-RU" sz="4000" dirty="0" smtClean="0"/>
              <a:t> формулами: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323850" y="2133600"/>
          <a:ext cx="1150938" cy="700088"/>
        </p:xfrm>
        <a:graphic>
          <a:graphicData uri="http://schemas.openxmlformats.org/presentationml/2006/ole">
            <p:oleObj spid="_x0000_s50178" name="Формула" r:id="rId3" imgW="291960" imgH="17748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300788" y="1776413"/>
          <a:ext cx="2303462" cy="1382712"/>
        </p:xfrm>
        <a:graphic>
          <a:graphicData uri="http://schemas.openxmlformats.org/presentationml/2006/ole">
            <p:oleObj spid="_x0000_s50179" name="Формула" r:id="rId4" imgW="698400" imgH="41904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539750" y="3500438"/>
          <a:ext cx="2160588" cy="1217612"/>
        </p:xfrm>
        <a:graphic>
          <a:graphicData uri="http://schemas.openxmlformats.org/presentationml/2006/ole">
            <p:oleObj spid="_x0000_s50180" name="Формула" r:id="rId5" imgW="698400" imgH="39348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979613" y="1700213"/>
          <a:ext cx="1655762" cy="1554162"/>
        </p:xfrm>
        <a:graphic>
          <a:graphicData uri="http://schemas.openxmlformats.org/presentationml/2006/ole">
            <p:oleObj spid="_x0000_s50181" name="Формула" r:id="rId6" imgW="419040" imgH="39348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>
            <p:ph sz="quarter" idx="4"/>
          </p:nvPr>
        </p:nvGraphicFramePr>
        <p:xfrm>
          <a:off x="4211638" y="1989138"/>
          <a:ext cx="1104900" cy="909637"/>
        </p:xfrm>
        <a:graphic>
          <a:graphicData uri="http://schemas.openxmlformats.org/presentationml/2006/ole">
            <p:oleObj spid="_x0000_s50182" name="Формула" r:id="rId7" imgW="215640" imgH="177480" progId="Equation.3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3563938" y="3500438"/>
          <a:ext cx="2305050" cy="1289050"/>
        </p:xfrm>
        <a:graphic>
          <a:graphicData uri="http://schemas.openxmlformats.org/presentationml/2006/ole">
            <p:oleObj spid="_x0000_s50183" name="Формула" r:id="rId8" imgW="749160" imgH="419040" progId="Equation.3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3779838" y="5013325"/>
          <a:ext cx="1871662" cy="1470025"/>
        </p:xfrm>
        <a:graphic>
          <a:graphicData uri="http://schemas.openxmlformats.org/presentationml/2006/ole">
            <p:oleObj spid="_x0000_s50184" name="Формула" r:id="rId9" imgW="533160" imgH="419040" progId="Equation.3">
              <p:embed/>
            </p:oleObj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684213" y="5157788"/>
          <a:ext cx="1728787" cy="1306512"/>
        </p:xfrm>
        <a:graphic>
          <a:graphicData uri="http://schemas.openxmlformats.org/presentationml/2006/ole">
            <p:oleObj spid="_x0000_s50185" name="Формула" r:id="rId10" imgW="520560" imgH="393480" progId="Equation.3">
              <p:embed/>
            </p:oleObj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6877050" y="3573463"/>
          <a:ext cx="1295400" cy="985837"/>
        </p:xfrm>
        <a:graphic>
          <a:graphicData uri="http://schemas.openxmlformats.org/presentationml/2006/ole">
            <p:oleObj spid="_x0000_s50186" name="Формула" r:id="rId11" imgW="266400" imgH="203040" progId="Equation.3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6877050" y="5013325"/>
          <a:ext cx="1079500" cy="1484313"/>
        </p:xfrm>
        <a:graphic>
          <a:graphicData uri="http://schemas.openxmlformats.org/presentationml/2006/ole">
            <p:oleObj spid="_x0000_s50187" name="Формула" r:id="rId12" imgW="3045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7000875" y="5143500"/>
            <a:ext cx="1143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000125" y="4714875"/>
            <a:ext cx="1428750" cy="1285875"/>
          </a:xfrm>
          <a:prstGeom prst="rect">
            <a:avLst/>
          </a:prstGeom>
          <a:solidFill>
            <a:srgbClr val="FF00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071938" y="4714875"/>
            <a:ext cx="1143000" cy="7143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929313" y="3357563"/>
            <a:ext cx="1143000" cy="1357312"/>
          </a:xfrm>
          <a:prstGeom prst="rect">
            <a:avLst/>
          </a:prstGeom>
          <a:solidFill>
            <a:srgbClr val="00B0F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357438" y="3071813"/>
            <a:ext cx="1071562" cy="1285875"/>
          </a:xfrm>
          <a:prstGeom prst="rect">
            <a:avLst/>
          </a:prstGeom>
          <a:solidFill>
            <a:srgbClr val="7030A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286625" y="2000250"/>
            <a:ext cx="1214438" cy="928688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286250" y="2000250"/>
            <a:ext cx="1214438" cy="14287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14375" y="2214563"/>
            <a:ext cx="1214438" cy="1571625"/>
          </a:xfrm>
          <a:prstGeom prst="rect">
            <a:avLst/>
          </a:prstGeom>
          <a:solidFill>
            <a:srgbClr val="92D05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i="1" dirty="0" smtClean="0"/>
              <a:t>Які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величини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можна</a:t>
            </a:r>
            <a:r>
              <a:rPr lang="ru-RU" sz="4000" i="1" dirty="0" smtClean="0"/>
              <a:t>  </a:t>
            </a:r>
            <a:r>
              <a:rPr lang="ru-RU" sz="4000" i="1" dirty="0" err="1" smtClean="0"/>
              <a:t>обчислити</a:t>
            </a:r>
            <a:r>
              <a:rPr lang="ru-RU" sz="4000" i="1" dirty="0" smtClean="0"/>
              <a:t> за </a:t>
            </a:r>
            <a:r>
              <a:rPr lang="ru-RU" sz="4000" i="1" dirty="0" err="1" smtClean="0"/>
              <a:t>наступними</a:t>
            </a:r>
            <a:r>
              <a:rPr lang="ru-RU" sz="4000" i="1" dirty="0" smtClean="0"/>
              <a:t> формулами:</a:t>
            </a:r>
          </a:p>
        </p:txBody>
      </p:sp>
      <p:sp>
        <p:nvSpPr>
          <p:cNvPr id="6349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1212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2286000"/>
            <a:ext cx="785813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1214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313" y="3214688"/>
            <a:ext cx="71437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1216" name="Picture 1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2143125"/>
            <a:ext cx="71437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4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1218" name="Picture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88" y="3357563"/>
            <a:ext cx="785812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6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1220" name="Picture 2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63" y="2071688"/>
            <a:ext cx="89376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8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1222" name="Picture 2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8" y="4714875"/>
            <a:ext cx="500062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10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1224" name="Picture 2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20800" y="4857750"/>
            <a:ext cx="750888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1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51226" name="Picture 2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13" y="5214938"/>
            <a:ext cx="10001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9" grpId="0" animBg="1"/>
      <p:bldP spid="38" grpId="0" animBg="1"/>
      <p:bldP spid="37" grpId="0" animBg="1"/>
      <p:bldP spid="36" grpId="0" animBg="1"/>
      <p:bldP spid="35" grpId="0" animBg="1"/>
      <p:bldP spid="34" grpId="0" animBg="1"/>
      <p:bldP spid="3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Содержимое 2"/>
          <p:cNvSpPr>
            <a:spLocks noGrp="1"/>
          </p:cNvSpPr>
          <p:nvPr>
            <p:ph idx="1"/>
          </p:nvPr>
        </p:nvSpPr>
        <p:spPr>
          <a:xfrm>
            <a:off x="4572000" y="2857500"/>
            <a:ext cx="4114800" cy="13573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z="2400" smtClean="0">
                <a:solidFill>
                  <a:schemeClr val="tx1"/>
                </a:solidFill>
              </a:rPr>
              <a:t>          Радіус кола 3 см. Знайти довжину  дуги АВ  та  площу сектора АОВ.</a:t>
            </a:r>
            <a:endParaRPr lang="ru-RU" sz="2400" smtClean="0">
              <a:solidFill>
                <a:schemeClr val="tx1"/>
              </a:solidFill>
            </a:endParaRPr>
          </a:p>
        </p:txBody>
      </p:sp>
      <p:sp>
        <p:nvSpPr>
          <p:cNvPr id="64514" name="TextBox 16"/>
          <p:cNvSpPr txBox="1">
            <a:spLocks noChangeArrowheads="1"/>
          </p:cNvSpPr>
          <p:nvPr/>
        </p:nvSpPr>
        <p:spPr bwMode="auto">
          <a:xfrm>
            <a:off x="642938" y="278606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А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4515" name="TextBox 17"/>
          <p:cNvSpPr txBox="1">
            <a:spLocks noChangeArrowheads="1"/>
          </p:cNvSpPr>
          <p:nvPr/>
        </p:nvSpPr>
        <p:spPr bwMode="auto">
          <a:xfrm>
            <a:off x="3571875" y="26431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В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4516" name="TextBox 18"/>
          <p:cNvSpPr txBox="1">
            <a:spLocks noChangeArrowheads="1"/>
          </p:cNvSpPr>
          <p:nvPr/>
        </p:nvSpPr>
        <p:spPr bwMode="auto">
          <a:xfrm>
            <a:off x="2071688" y="378618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О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785813" y="2286000"/>
            <a:ext cx="3000375" cy="3000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928688" y="3143250"/>
            <a:ext cx="1357312" cy="642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2286000" y="3071813"/>
            <a:ext cx="1285875" cy="7143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6452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25" y="3429000"/>
            <a:ext cx="3921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400" i="1" dirty="0" smtClean="0"/>
              <a:t>Знайти  кількість  сторін </a:t>
            </a:r>
            <a:r>
              <a:rPr lang="en-US" sz="2400" i="1" dirty="0" smtClean="0"/>
              <a:t> </a:t>
            </a:r>
            <a:r>
              <a:rPr lang="uk-UA" sz="2400" i="1" dirty="0" smtClean="0"/>
              <a:t>правильного  многокутника</a:t>
            </a:r>
            <a:endParaRPr lang="ru-RU" sz="24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642937" y="3857626"/>
            <a:ext cx="785813" cy="785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28750" y="4643438"/>
            <a:ext cx="1143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2571750" y="3929063"/>
            <a:ext cx="714375" cy="714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857250" y="3500438"/>
            <a:ext cx="171450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1428750" y="3500438"/>
            <a:ext cx="171450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572000" y="2286000"/>
            <a:ext cx="1071563" cy="9286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643563" y="3214688"/>
            <a:ext cx="14287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7072313" y="2286000"/>
            <a:ext cx="928688" cy="9286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4464844" y="4679157"/>
            <a:ext cx="928687" cy="85725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357813" y="5572125"/>
            <a:ext cx="25003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6715125" y="4643438"/>
            <a:ext cx="1000125" cy="85725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49" name="TextBox 29"/>
          <p:cNvSpPr txBox="1">
            <a:spLocks noChangeArrowheads="1"/>
          </p:cNvSpPr>
          <p:nvPr/>
        </p:nvSpPr>
        <p:spPr bwMode="auto">
          <a:xfrm>
            <a:off x="1857375" y="250031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О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5550" name="TextBox 30"/>
          <p:cNvSpPr txBox="1">
            <a:spLocks noChangeArrowheads="1"/>
          </p:cNvSpPr>
          <p:nvPr/>
        </p:nvSpPr>
        <p:spPr bwMode="auto">
          <a:xfrm>
            <a:off x="1071563" y="46434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А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5551" name="TextBox 31"/>
          <p:cNvSpPr txBox="1">
            <a:spLocks noChangeArrowheads="1"/>
          </p:cNvSpPr>
          <p:nvPr/>
        </p:nvSpPr>
        <p:spPr bwMode="auto">
          <a:xfrm>
            <a:off x="2571750" y="46434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В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55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655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3429000"/>
            <a:ext cx="3143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54" name="TextBox 34"/>
          <p:cNvSpPr txBox="1">
            <a:spLocks noChangeArrowheads="1"/>
          </p:cNvSpPr>
          <p:nvPr/>
        </p:nvSpPr>
        <p:spPr bwMode="auto">
          <a:xfrm>
            <a:off x="5286375" y="32146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С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5555" name="TextBox 35"/>
          <p:cNvSpPr txBox="1">
            <a:spLocks noChangeArrowheads="1"/>
          </p:cNvSpPr>
          <p:nvPr/>
        </p:nvSpPr>
        <p:spPr bwMode="auto">
          <a:xfrm>
            <a:off x="7072313" y="314325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D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5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6555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37200" y="2857500"/>
            <a:ext cx="3921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58" name="TextBox 38"/>
          <p:cNvSpPr txBox="1">
            <a:spLocks noChangeArrowheads="1"/>
          </p:cNvSpPr>
          <p:nvPr/>
        </p:nvSpPr>
        <p:spPr bwMode="auto">
          <a:xfrm>
            <a:off x="5072063" y="5500688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K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5559" name="TextBox 39"/>
          <p:cNvSpPr txBox="1">
            <a:spLocks noChangeArrowheads="1"/>
          </p:cNvSpPr>
          <p:nvPr/>
        </p:nvSpPr>
        <p:spPr bwMode="auto">
          <a:xfrm>
            <a:off x="6643688" y="5572125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M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556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6556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13" y="5286375"/>
            <a:ext cx="3000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6"/>
          <p:cNvSpPr txBox="1">
            <a:spLocks noChangeArrowheads="1"/>
          </p:cNvSpPr>
          <p:nvPr/>
        </p:nvSpPr>
        <p:spPr bwMode="auto">
          <a:xfrm>
            <a:off x="357188" y="357188"/>
            <a:ext cx="5286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i="1">
                <a:latin typeface="Franklin Gothic Book" pitchFamily="34" charset="0"/>
              </a:rPr>
              <a:t>Зал Останкінського Палацу</a:t>
            </a:r>
          </a:p>
        </p:txBody>
      </p:sp>
      <p:pic>
        <p:nvPicPr>
          <p:cNvPr id="8" name="Рисунок 7" descr="4.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1052513"/>
            <a:ext cx="498475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214313" y="1857375"/>
            <a:ext cx="307181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 pitchFamily="34" charset="0"/>
              </a:rPr>
              <a:t>Однією з головних, визначних  пам</a:t>
            </a:r>
            <a:r>
              <a:rPr lang="en-US">
                <a:latin typeface="Franklin Gothic Book" pitchFamily="34" charset="0"/>
              </a:rPr>
              <a:t>’</a:t>
            </a:r>
            <a:r>
              <a:rPr lang="uk-UA">
                <a:latin typeface="Franklin Gothic Book" pitchFamily="34" charset="0"/>
              </a:rPr>
              <a:t>яток є художній набірний паркет, створений руками російських кріпаків під керівництвом “дерев</a:t>
            </a:r>
            <a:r>
              <a:rPr lang="en-US">
                <a:latin typeface="Franklin Gothic Book" pitchFamily="34" charset="0"/>
              </a:rPr>
              <a:t>’</a:t>
            </a:r>
            <a:r>
              <a:rPr lang="uk-UA">
                <a:latin typeface="Franklin Gothic Book" pitchFamily="34" charset="0"/>
              </a:rPr>
              <a:t>яних справ майстра”</a:t>
            </a:r>
            <a:r>
              <a:rPr lang="en-US">
                <a:latin typeface="Franklin Gothic Book" pitchFamily="34" charset="0"/>
              </a:rPr>
              <a:t> </a:t>
            </a:r>
            <a:r>
              <a:rPr lang="uk-UA">
                <a:latin typeface="Franklin Gothic Book" pitchFamily="34" charset="0"/>
              </a:rPr>
              <a:t> Івана Семеновича Мочаліна на межі Х</a:t>
            </a:r>
            <a:r>
              <a:rPr lang="en-US">
                <a:latin typeface="Franklin Gothic Book" pitchFamily="34" charset="0"/>
              </a:rPr>
              <a:t>V</a:t>
            </a:r>
            <a:r>
              <a:rPr lang="uk-UA">
                <a:latin typeface="Franklin Gothic Book" pitchFamily="34" charset="0"/>
              </a:rPr>
              <a:t>ІІІ-ХІХ ст. Художній паркет палацу увійшов в історію як унікальний пам</a:t>
            </a:r>
            <a:r>
              <a:rPr lang="en-US">
                <a:latin typeface="Franklin Gothic Book" pitchFamily="34" charset="0"/>
              </a:rPr>
              <a:t>’</a:t>
            </a:r>
            <a:r>
              <a:rPr lang="uk-UA">
                <a:latin typeface="Franklin Gothic Book" pitchFamily="34" charset="0"/>
              </a:rPr>
              <a:t>ятник  декоративного та інтер</a:t>
            </a:r>
            <a:r>
              <a:rPr lang="en-US">
                <a:latin typeface="Franklin Gothic Book" pitchFamily="34" charset="0"/>
              </a:rPr>
              <a:t>’</a:t>
            </a:r>
            <a:r>
              <a:rPr lang="uk-UA">
                <a:latin typeface="Franklin Gothic Book" pitchFamily="34" charset="0"/>
              </a:rPr>
              <a:t>єрного мистецтва</a:t>
            </a:r>
            <a:r>
              <a:rPr lang="en-US">
                <a:latin typeface="Franklin Gothic Book" pitchFamily="34" charset="0"/>
              </a:rPr>
              <a:t>.</a:t>
            </a:r>
            <a:endParaRPr lang="ru-RU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i="1" dirty="0" smtClean="0"/>
              <a:t>Знаючи один із елементів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uk-UA" sz="2400" i="1" dirty="0" smtClean="0"/>
              <a:t>знайти  два  інших</a:t>
            </a:r>
            <a:endParaRPr lang="ru-RU" sz="2400" i="1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14375" y="1857375"/>
            <a:ext cx="3071813" cy="2500313"/>
          </a:xfrm>
          <a:prstGeom prst="triangl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9" name="Прямая соединительная линия 8"/>
          <p:cNvCxnSpPr>
            <a:stCxn id="4" idx="2"/>
          </p:cNvCxnSpPr>
          <p:nvPr/>
        </p:nvCxnSpPr>
        <p:spPr>
          <a:xfrm rot="5400000" flipH="1" flipV="1">
            <a:off x="1107281" y="3178969"/>
            <a:ext cx="785813" cy="15716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564" name="TextBox 16"/>
          <p:cNvSpPr txBox="1">
            <a:spLocks noChangeArrowheads="1"/>
          </p:cNvSpPr>
          <p:nvPr/>
        </p:nvSpPr>
        <p:spPr bwMode="auto">
          <a:xfrm>
            <a:off x="1428750" y="35004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6565" name="TextBox 17"/>
          <p:cNvSpPr txBox="1">
            <a:spLocks noChangeArrowheads="1"/>
          </p:cNvSpPr>
          <p:nvPr/>
        </p:nvSpPr>
        <p:spPr bwMode="auto">
          <a:xfrm>
            <a:off x="2286000" y="385762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6566" name="TextBox 18"/>
          <p:cNvSpPr txBox="1">
            <a:spLocks noChangeArrowheads="1"/>
          </p:cNvSpPr>
          <p:nvPr/>
        </p:nvSpPr>
        <p:spPr bwMode="auto">
          <a:xfrm>
            <a:off x="1714500" y="4429125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a</a:t>
            </a:r>
            <a:r>
              <a:rPr lang="en-US">
                <a:latin typeface="Franklin Gothic Book" pitchFamily="34" charset="0"/>
              </a:rPr>
              <a:t>=</a:t>
            </a:r>
            <a:r>
              <a:rPr lang="uk-UA">
                <a:latin typeface="Franklin Gothic Book" pitchFamily="34" charset="0"/>
              </a:rPr>
              <a:t>6 см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500688" y="2286000"/>
            <a:ext cx="2928937" cy="2071688"/>
          </a:xfrm>
          <a:prstGeom prst="triangl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>
            <a:off x="1893093" y="3964782"/>
            <a:ext cx="7858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22" idx="3"/>
          </p:cNvCxnSpPr>
          <p:nvPr/>
        </p:nvCxnSpPr>
        <p:spPr>
          <a:xfrm rot="16200000" flipH="1">
            <a:off x="6626225" y="4017963"/>
            <a:ext cx="642938" cy="3651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22" idx="2"/>
          </p:cNvCxnSpPr>
          <p:nvPr/>
        </p:nvCxnSpPr>
        <p:spPr>
          <a:xfrm rot="5400000" flipH="1" flipV="1">
            <a:off x="5893594" y="3321844"/>
            <a:ext cx="642938" cy="142875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571" name="TextBox 15"/>
          <p:cNvSpPr txBox="1">
            <a:spLocks noChangeArrowheads="1"/>
          </p:cNvSpPr>
          <p:nvPr/>
        </p:nvSpPr>
        <p:spPr bwMode="auto">
          <a:xfrm>
            <a:off x="7000875" y="3857625"/>
            <a:ext cx="7858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Franklin Gothic Book" pitchFamily="34" charset="0"/>
              </a:rPr>
              <a:t>r=2</a:t>
            </a:r>
            <a:r>
              <a:rPr lang="uk-UA" sz="1600">
                <a:latin typeface="Franklin Gothic Book" pitchFamily="34" charset="0"/>
              </a:rPr>
              <a:t>см</a:t>
            </a:r>
            <a:endParaRPr lang="ru-RU" sz="1600">
              <a:latin typeface="Franklin Gothic Book" pitchFamily="34" charset="0"/>
            </a:endParaRPr>
          </a:p>
        </p:txBody>
      </p:sp>
      <p:sp>
        <p:nvSpPr>
          <p:cNvPr id="66572" name="TextBox 19"/>
          <p:cNvSpPr txBox="1">
            <a:spLocks noChangeArrowheads="1"/>
          </p:cNvSpPr>
          <p:nvPr/>
        </p:nvSpPr>
        <p:spPr bwMode="auto">
          <a:xfrm>
            <a:off x="6286500" y="3500438"/>
            <a:ext cx="214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6573" name="TextBox 20"/>
          <p:cNvSpPr txBox="1">
            <a:spLocks noChangeArrowheads="1"/>
          </p:cNvSpPr>
          <p:nvPr/>
        </p:nvSpPr>
        <p:spPr bwMode="auto">
          <a:xfrm>
            <a:off x="6786563" y="4357688"/>
            <a:ext cx="78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a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66574" name="Прямоугольник 22"/>
          <p:cNvSpPr>
            <a:spLocks noChangeArrowheads="1"/>
          </p:cNvSpPr>
          <p:nvPr/>
        </p:nvSpPr>
        <p:spPr bwMode="auto">
          <a:xfrm>
            <a:off x="6643688" y="428625"/>
            <a:ext cx="1357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i="1">
                <a:latin typeface="Franklin Gothic Book" pitchFamily="34" charset="0"/>
              </a:rPr>
              <a:t>(</a:t>
            </a:r>
            <a:r>
              <a:rPr lang="en-US" i="1">
                <a:latin typeface="Franklin Gothic Book" pitchFamily="34" charset="0"/>
              </a:rPr>
              <a:t>a, R </a:t>
            </a:r>
            <a:r>
              <a:rPr lang="uk-UA" i="1">
                <a:latin typeface="Franklin Gothic Book" pitchFamily="34" charset="0"/>
              </a:rPr>
              <a:t>або</a:t>
            </a:r>
            <a:r>
              <a:rPr lang="en-US" i="1">
                <a:latin typeface="Franklin Gothic Book" pitchFamily="34" charset="0"/>
              </a:rPr>
              <a:t> r</a:t>
            </a:r>
            <a:r>
              <a:rPr lang="uk-UA" i="1">
                <a:latin typeface="Franklin Gothic Book" pitchFamily="34" charset="0"/>
              </a:rPr>
              <a:t>)</a:t>
            </a:r>
            <a:r>
              <a:rPr lang="en-US" sz="2400" b="1" i="1">
                <a:latin typeface="Franklin Gothic Book" pitchFamily="34" charset="0"/>
              </a:rPr>
              <a:t>,</a:t>
            </a:r>
            <a:r>
              <a:rPr lang="uk-UA" i="1">
                <a:latin typeface="Franklin Gothic Book" pitchFamily="34" charset="0"/>
              </a:rPr>
              <a:t> </a:t>
            </a:r>
            <a:endParaRPr lang="ru-RU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i="1" dirty="0" smtClean="0"/>
              <a:t>Знаючи один із елементів, знайти два інші</a:t>
            </a:r>
            <a:endParaRPr lang="ru-RU" sz="24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7313" y="2357438"/>
            <a:ext cx="2357437" cy="23574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0" name="Прямая соединительная линия 9"/>
          <p:cNvCxnSpPr>
            <a:endCxn id="4" idx="1"/>
          </p:cNvCxnSpPr>
          <p:nvPr/>
        </p:nvCxnSpPr>
        <p:spPr>
          <a:xfrm rot="10800000" flipV="1">
            <a:off x="1357313" y="3500438"/>
            <a:ext cx="1214437" cy="3492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2571750" y="2357438"/>
            <a:ext cx="1143000" cy="11430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89" name="TextBox 12"/>
          <p:cNvSpPr txBox="1">
            <a:spLocks noChangeArrowheads="1"/>
          </p:cNvSpPr>
          <p:nvPr/>
        </p:nvSpPr>
        <p:spPr bwMode="auto">
          <a:xfrm>
            <a:off x="1785938" y="3071813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7590" name="TextBox 13"/>
          <p:cNvSpPr txBox="1">
            <a:spLocks noChangeArrowheads="1"/>
          </p:cNvSpPr>
          <p:nvPr/>
        </p:nvSpPr>
        <p:spPr bwMode="auto">
          <a:xfrm>
            <a:off x="2357438" y="2643188"/>
            <a:ext cx="7858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Franklin Gothic Book" pitchFamily="34" charset="0"/>
              </a:rPr>
              <a:t>R=4</a:t>
            </a:r>
            <a:r>
              <a:rPr lang="uk-UA" sz="1600">
                <a:latin typeface="Franklin Gothic Book" pitchFamily="34" charset="0"/>
              </a:rPr>
              <a:t>см</a:t>
            </a:r>
            <a:endParaRPr lang="ru-RU" sz="1600">
              <a:latin typeface="Franklin Gothic Book" pitchFamily="34" charset="0"/>
            </a:endParaRPr>
          </a:p>
        </p:txBody>
      </p:sp>
      <p:sp>
        <p:nvSpPr>
          <p:cNvPr id="67591" name="TextBox 14"/>
          <p:cNvSpPr txBox="1">
            <a:spLocks noChangeArrowheads="1"/>
          </p:cNvSpPr>
          <p:nvPr/>
        </p:nvSpPr>
        <p:spPr bwMode="auto">
          <a:xfrm>
            <a:off x="2571750" y="471487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i="1">
                <a:latin typeface="Franklin Gothic Book" pitchFamily="34" charset="0"/>
              </a:rPr>
              <a:t>а</a:t>
            </a:r>
            <a:endParaRPr lang="ru-RU" i="1">
              <a:latin typeface="Franklin Gothic Book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929313" y="2928938"/>
            <a:ext cx="1785937" cy="1714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5929313" y="2928938"/>
            <a:ext cx="857250" cy="8572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18" idx="1"/>
          </p:cNvCxnSpPr>
          <p:nvPr/>
        </p:nvCxnSpPr>
        <p:spPr>
          <a:xfrm rot="10800000">
            <a:off x="5929313" y="3786188"/>
            <a:ext cx="8572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95" name="TextBox 23"/>
          <p:cNvSpPr txBox="1">
            <a:spLocks noChangeArrowheads="1"/>
          </p:cNvSpPr>
          <p:nvPr/>
        </p:nvSpPr>
        <p:spPr bwMode="auto">
          <a:xfrm>
            <a:off x="6715125" y="4643438"/>
            <a:ext cx="1000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 i="1">
                <a:latin typeface="Franklin Gothic Book" pitchFamily="34" charset="0"/>
              </a:rPr>
              <a:t>а</a:t>
            </a:r>
            <a:r>
              <a:rPr lang="uk-UA" sz="1600">
                <a:latin typeface="Franklin Gothic Book" pitchFamily="34" charset="0"/>
              </a:rPr>
              <a:t>=10см</a:t>
            </a:r>
            <a:endParaRPr lang="ru-RU" sz="1600" i="1">
              <a:latin typeface="Franklin Gothic Book" pitchFamily="34" charset="0"/>
            </a:endParaRPr>
          </a:p>
        </p:txBody>
      </p:sp>
      <p:sp>
        <p:nvSpPr>
          <p:cNvPr id="67596" name="TextBox 24"/>
          <p:cNvSpPr txBox="1">
            <a:spLocks noChangeArrowheads="1"/>
          </p:cNvSpPr>
          <p:nvPr/>
        </p:nvSpPr>
        <p:spPr bwMode="auto">
          <a:xfrm>
            <a:off x="6357938" y="3000375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7597" name="TextBox 25"/>
          <p:cNvSpPr txBox="1">
            <a:spLocks noChangeArrowheads="1"/>
          </p:cNvSpPr>
          <p:nvPr/>
        </p:nvSpPr>
        <p:spPr bwMode="auto">
          <a:xfrm>
            <a:off x="6286500" y="37861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i="1" dirty="0" smtClean="0"/>
              <a:t>Знаючи один із елементів, знайти два інші</a:t>
            </a:r>
            <a:endParaRPr lang="ru-RU" sz="2400" i="1" dirty="0"/>
          </a:p>
        </p:txBody>
      </p:sp>
      <p:sp>
        <p:nvSpPr>
          <p:cNvPr id="4" name="Шестиугольник 3"/>
          <p:cNvSpPr/>
          <p:nvPr/>
        </p:nvSpPr>
        <p:spPr>
          <a:xfrm>
            <a:off x="1571625" y="2428875"/>
            <a:ext cx="2643188" cy="2286000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611" name="TextBox 4"/>
          <p:cNvSpPr txBox="1">
            <a:spLocks noChangeArrowheads="1"/>
          </p:cNvSpPr>
          <p:nvPr/>
        </p:nvSpPr>
        <p:spPr bwMode="auto">
          <a:xfrm>
            <a:off x="2571750" y="4786313"/>
            <a:ext cx="785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i="1">
                <a:latin typeface="Franklin Gothic Book" pitchFamily="34" charset="0"/>
              </a:rPr>
              <a:t>а=</a:t>
            </a:r>
            <a:r>
              <a:rPr lang="uk-UA">
                <a:latin typeface="Franklin Gothic Book" pitchFamily="34" charset="0"/>
              </a:rPr>
              <a:t>8</a:t>
            </a:r>
            <a:r>
              <a:rPr lang="uk-UA" sz="1600">
                <a:latin typeface="Franklin Gothic Book" pitchFamily="34" charset="0"/>
              </a:rPr>
              <a:t>дм</a:t>
            </a:r>
            <a:endParaRPr lang="ru-RU" i="1">
              <a:latin typeface="Franklin Gothic Book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1785938" y="3571875"/>
            <a:ext cx="1143000" cy="500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2"/>
          </p:cNvCxnSpPr>
          <p:nvPr/>
        </p:nvCxnSpPr>
        <p:spPr>
          <a:xfrm rot="16200000" flipH="1">
            <a:off x="2714626" y="3786187"/>
            <a:ext cx="1143000" cy="7143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14" name="TextBox 13"/>
          <p:cNvSpPr txBox="1">
            <a:spLocks noChangeArrowheads="1"/>
          </p:cNvSpPr>
          <p:nvPr/>
        </p:nvSpPr>
        <p:spPr bwMode="auto">
          <a:xfrm>
            <a:off x="3286125" y="3714750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8615" name="TextBox 14"/>
          <p:cNvSpPr txBox="1">
            <a:spLocks noChangeArrowheads="1"/>
          </p:cNvSpPr>
          <p:nvPr/>
        </p:nvSpPr>
        <p:spPr bwMode="auto">
          <a:xfrm>
            <a:off x="2286000" y="328612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16" name="Шестиугольник 15"/>
          <p:cNvSpPr/>
          <p:nvPr/>
        </p:nvSpPr>
        <p:spPr>
          <a:xfrm>
            <a:off x="5857875" y="2000250"/>
            <a:ext cx="2571750" cy="2214563"/>
          </a:xfrm>
          <a:prstGeom prst="hexagon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>
            <a:off x="6607968" y="3679032"/>
            <a:ext cx="107156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6" idx="2"/>
          </p:cNvCxnSpPr>
          <p:nvPr/>
        </p:nvCxnSpPr>
        <p:spPr>
          <a:xfrm rot="5400000" flipH="1" flipV="1">
            <a:off x="6242050" y="3313113"/>
            <a:ext cx="1071563" cy="7318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19" name="TextBox 21"/>
          <p:cNvSpPr txBox="1">
            <a:spLocks noChangeArrowheads="1"/>
          </p:cNvSpPr>
          <p:nvPr/>
        </p:nvSpPr>
        <p:spPr bwMode="auto">
          <a:xfrm>
            <a:off x="7143750" y="3429000"/>
            <a:ext cx="85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r=1</a:t>
            </a:r>
            <a:r>
              <a:rPr lang="uk-UA" sz="1600">
                <a:latin typeface="Franklin Gothic Book" pitchFamily="34" charset="0"/>
              </a:rPr>
              <a:t>м</a:t>
            </a:r>
            <a:endParaRPr lang="ru-RU" sz="1600">
              <a:latin typeface="Franklin Gothic Book" pitchFamily="34" charset="0"/>
            </a:endParaRPr>
          </a:p>
        </p:txBody>
      </p:sp>
      <p:sp>
        <p:nvSpPr>
          <p:cNvPr id="68620" name="TextBox 22"/>
          <p:cNvSpPr txBox="1">
            <a:spLocks noChangeArrowheads="1"/>
          </p:cNvSpPr>
          <p:nvPr/>
        </p:nvSpPr>
        <p:spPr bwMode="auto">
          <a:xfrm>
            <a:off x="6429375" y="3286125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68621" name="TextBox 23"/>
          <p:cNvSpPr txBox="1">
            <a:spLocks noChangeArrowheads="1"/>
          </p:cNvSpPr>
          <p:nvPr/>
        </p:nvSpPr>
        <p:spPr bwMode="auto">
          <a:xfrm>
            <a:off x="6858000" y="421481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i="1">
                <a:latin typeface="Franklin Gothic Book" pitchFamily="34" charset="0"/>
              </a:rPr>
              <a:t>а</a:t>
            </a:r>
            <a:endParaRPr lang="ru-RU" i="1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1214438" y="1785938"/>
            <a:ext cx="2571750" cy="278606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634" name="Прямоугольник 3"/>
          <p:cNvSpPr>
            <a:spLocks noChangeArrowheads="1"/>
          </p:cNvSpPr>
          <p:nvPr/>
        </p:nvSpPr>
        <p:spPr bwMode="auto">
          <a:xfrm>
            <a:off x="4286250" y="2357438"/>
            <a:ext cx="4572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Franklin Gothic Book" pitchFamily="34" charset="0"/>
              </a:rPr>
              <a:t>Сторона правильного шестикутника  дорівнює 1 м. Знайти довжину кола,  описаного навколо шестикутника,  та площу круга, обмеженого цим колом.</a:t>
            </a:r>
            <a:endParaRPr lang="ru-RU" sz="2400">
              <a:latin typeface="Franklin Gothic Book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1214438" y="2071688"/>
            <a:ext cx="2571750" cy="2286000"/>
          </a:xfrm>
          <a:prstGeom prst="hexagon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706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uk-UA" sz="2000" smtClean="0"/>
              <a:t>Знайти величину внутрішнього кута  та величину зовнішнього кута правильного дванадцятикутника.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uk-UA" sz="2000" smtClean="0"/>
              <a:t>Знайти радіус кола, якщо центральному куту</a:t>
            </a:r>
            <a:r>
              <a:rPr lang="en-US" sz="2000" smtClean="0"/>
              <a:t> </a:t>
            </a:r>
            <a:r>
              <a:rPr lang="uk-UA" sz="2000" smtClean="0"/>
              <a:t> у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uk-UA" sz="2000" smtClean="0"/>
              <a:t>          відповідає дуга довжиною 10 м.</a:t>
            </a:r>
            <a:endParaRPr lang="ru-RU" sz="2000" smtClean="0"/>
          </a:p>
          <a:p>
            <a:pPr marL="514350" indent="-514350" eaLnBrk="1" hangingPunct="1">
              <a:buFont typeface="Wingdings 2" pitchFamily="18" charset="2"/>
              <a:buAutoNum type="arabicPeriod" startAt="3"/>
            </a:pPr>
            <a:r>
              <a:rPr lang="uk-UA" sz="2000" smtClean="0"/>
              <a:t>Скільки сторін має правильний многокутник, внутрішній кут якого на 108  більший за зовнішній?</a:t>
            </a:r>
          </a:p>
          <a:p>
            <a:pPr marL="514350" indent="-514350" eaLnBrk="1" hangingPunct="1">
              <a:buFont typeface="Wingdings 2" pitchFamily="18" charset="2"/>
              <a:buAutoNum type="arabicPeriod" startAt="3"/>
            </a:pPr>
            <a:r>
              <a:rPr lang="uk-UA" sz="2000" smtClean="0"/>
              <a:t>У коло вписано правильний шестикутник із стороною 4 см. Знайти сторону квадрата, описаного навколо цього кола.</a:t>
            </a:r>
          </a:p>
          <a:p>
            <a:pPr marL="514350" indent="-514350" eaLnBrk="1" hangingPunct="1">
              <a:buFont typeface="Wingdings 2" pitchFamily="18" charset="2"/>
              <a:buAutoNum type="arabicPeriod" startAt="3"/>
            </a:pPr>
            <a:r>
              <a:rPr lang="uk-UA" sz="2000" smtClean="0"/>
              <a:t>Сторона правильного восьмикутника </a:t>
            </a:r>
            <a:r>
              <a:rPr lang="en-US" sz="2000" smtClean="0"/>
              <a:t>ABCDEFKP </a:t>
            </a:r>
            <a:r>
              <a:rPr lang="uk-UA" sz="2000" smtClean="0"/>
              <a:t>дорівнює 6 см. Знайдіть довжину діагоналі ВЕ.</a:t>
            </a:r>
          </a:p>
          <a:p>
            <a:pPr marL="514350" indent="-514350" eaLnBrk="1" hangingPunct="1">
              <a:buFont typeface="Wingdings 2" pitchFamily="18" charset="2"/>
              <a:buAutoNum type="arabicPeriod" startAt="3"/>
            </a:pPr>
            <a:r>
              <a:rPr lang="uk-UA" sz="2000" smtClean="0"/>
              <a:t>Радіус кола, описаного навколо правильного многокутника, дорівнює             </a:t>
            </a:r>
            <a:r>
              <a:rPr lang="en-US" sz="2000" smtClean="0"/>
              <a:t>                              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000" smtClean="0"/>
              <a:t>                  c</a:t>
            </a:r>
            <a:r>
              <a:rPr lang="uk-UA" sz="2000" smtClean="0"/>
              <a:t>м, а сторона – 16</a:t>
            </a:r>
            <a:r>
              <a:rPr lang="en-US" sz="2000" smtClean="0"/>
              <a:t> </a:t>
            </a:r>
            <a:r>
              <a:rPr lang="uk-UA" sz="2000" smtClean="0"/>
              <a:t>см. Знайдіть кількість сторін многокутника та довжину кола, вписаного в цей многокутник.</a:t>
            </a: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70660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63" y="2286000"/>
            <a:ext cx="50006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70662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313" y="3333750"/>
            <a:ext cx="71437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70664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5357813"/>
            <a:ext cx="50006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5" name="Rectangle 7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857250" y="285750"/>
            <a:ext cx="5286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i="1">
                <a:latin typeface="Franklin Gothic Book" pitchFamily="34" charset="0"/>
              </a:rPr>
              <a:t>Многокутники в природі</a:t>
            </a:r>
          </a:p>
        </p:txBody>
      </p:sp>
      <p:sp>
        <p:nvSpPr>
          <p:cNvPr id="20482" name="TextBox 5"/>
          <p:cNvSpPr txBox="1">
            <a:spLocks noChangeArrowheads="1"/>
          </p:cNvSpPr>
          <p:nvPr/>
        </p:nvSpPr>
        <p:spPr bwMode="auto">
          <a:xfrm>
            <a:off x="1071563" y="2928938"/>
            <a:ext cx="25717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>
                <a:latin typeface="Franklin Gothic Book" pitchFamily="34" charset="0"/>
              </a:rPr>
              <a:t>Кристали</a:t>
            </a:r>
          </a:p>
          <a:p>
            <a:endParaRPr lang="uk-UA">
              <a:latin typeface="Franklin Gothic Book" pitchFamily="34" charset="0"/>
            </a:endParaRPr>
          </a:p>
        </p:txBody>
      </p:sp>
      <p:pic>
        <p:nvPicPr>
          <p:cNvPr id="7" name="Рисунок 6" descr="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2000250"/>
            <a:ext cx="3000375" cy="257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svadby_uz_swarovski_1(1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2000250"/>
            <a:ext cx="2571750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vod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5" y="1857375"/>
            <a:ext cx="27051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4297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700" dirty="0" smtClean="0"/>
              <a:t>                 Урок  1</a:t>
            </a:r>
            <a:r>
              <a:rPr lang="uk-UA" dirty="0" smtClean="0"/>
              <a:t>.   </a:t>
            </a:r>
            <a:r>
              <a:rPr lang="uk-UA" i="1" dirty="0" smtClean="0"/>
              <a:t>правильні многокутники.</a:t>
            </a:r>
            <a:br>
              <a:rPr lang="uk-UA" i="1" dirty="0" smtClean="0"/>
            </a:br>
            <a:r>
              <a:rPr lang="uk-UA" i="1" dirty="0" smtClean="0"/>
              <a:t>Формули радіусів вписаних і описаних кіл правильних многокутників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428875"/>
            <a:ext cx="8686800" cy="37147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Державні вимоги до рівня підготовки учнів: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dirty="0" smtClean="0"/>
              <a:t>Формулювати означення правильного многокутника.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dirty="0" smtClean="0"/>
              <a:t>Доводити формули радіусів вписаних і описаних кіл правильних многокутників.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dirty="0" smtClean="0"/>
              <a:t>Записувати і пояснювати формули радіусів вписаного і описаного кіл правильного многокутника.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dirty="0" smtClean="0"/>
              <a:t>Застосовувати вивчені означення і властивості до </a:t>
            </a:r>
            <a:r>
              <a:rPr lang="uk-UA" sz="2400" dirty="0" err="1" smtClean="0"/>
              <a:t>розв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язування</a:t>
            </a:r>
            <a:r>
              <a:rPr lang="uk-UA" sz="2400" dirty="0" smtClean="0"/>
              <a:t> задач.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uk-U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71563" y="1357313"/>
            <a:ext cx="714375" cy="178593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500188" y="3000375"/>
            <a:ext cx="1428750" cy="2000250"/>
          </a:xfrm>
          <a:prstGeom prst="triangl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141663" y="2212975"/>
            <a:ext cx="4321175" cy="2771775"/>
          </a:xfrm>
          <a:custGeom>
            <a:avLst/>
            <a:gdLst>
              <a:gd name="connsiteX0" fmla="*/ 988142 w 4321278"/>
              <a:gd name="connsiteY0" fmla="*/ 0 h 2772697"/>
              <a:gd name="connsiteX1" fmla="*/ 3746091 w 4321278"/>
              <a:gd name="connsiteY1" fmla="*/ 2772697 h 2772697"/>
              <a:gd name="connsiteX2" fmla="*/ 4321278 w 4321278"/>
              <a:gd name="connsiteY2" fmla="*/ 1769807 h 2772697"/>
              <a:gd name="connsiteX3" fmla="*/ 0 w 4321278"/>
              <a:gd name="connsiteY3" fmla="*/ 1755058 h 2772697"/>
              <a:gd name="connsiteX4" fmla="*/ 781665 w 4321278"/>
              <a:gd name="connsiteY4" fmla="*/ 2743200 h 2772697"/>
              <a:gd name="connsiteX5" fmla="*/ 2875936 w 4321278"/>
              <a:gd name="connsiteY5" fmla="*/ 29497 h 2772697"/>
              <a:gd name="connsiteX6" fmla="*/ 1017639 w 4321278"/>
              <a:gd name="connsiteY6" fmla="*/ 14748 h 2772697"/>
              <a:gd name="connsiteX7" fmla="*/ 988142 w 4321278"/>
              <a:gd name="connsiteY7" fmla="*/ 0 h 2772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21278" h="2772697">
                <a:moveTo>
                  <a:pt x="988142" y="0"/>
                </a:moveTo>
                <a:lnTo>
                  <a:pt x="3746091" y="2772697"/>
                </a:lnTo>
                <a:lnTo>
                  <a:pt x="4321278" y="1769807"/>
                </a:lnTo>
                <a:lnTo>
                  <a:pt x="0" y="1755058"/>
                </a:lnTo>
                <a:lnTo>
                  <a:pt x="781665" y="2743200"/>
                </a:lnTo>
                <a:lnTo>
                  <a:pt x="2875936" y="29497"/>
                </a:lnTo>
                <a:lnTo>
                  <a:pt x="1017639" y="14748"/>
                </a:lnTo>
                <a:cubicBezTo>
                  <a:pt x="1002095" y="14507"/>
                  <a:pt x="973394" y="0"/>
                  <a:pt x="988142" y="0"/>
                </a:cubicBezTo>
                <a:close/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Крест 10"/>
          <p:cNvSpPr/>
          <p:nvPr/>
        </p:nvSpPr>
        <p:spPr>
          <a:xfrm>
            <a:off x="3143250" y="1214438"/>
            <a:ext cx="1285875" cy="857250"/>
          </a:xfrm>
          <a:prstGeom prst="plu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Шестиугольник 11"/>
          <p:cNvSpPr/>
          <p:nvPr/>
        </p:nvSpPr>
        <p:spPr>
          <a:xfrm>
            <a:off x="6286500" y="642938"/>
            <a:ext cx="1785938" cy="1571625"/>
          </a:xfrm>
          <a:prstGeom prst="hexagon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араллелограмм 12"/>
          <p:cNvSpPr/>
          <p:nvPr/>
        </p:nvSpPr>
        <p:spPr>
          <a:xfrm>
            <a:off x="2071688" y="285750"/>
            <a:ext cx="1000125" cy="928688"/>
          </a:xfrm>
          <a:prstGeom prst="parallelogram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Восьмиугольник 13"/>
          <p:cNvSpPr/>
          <p:nvPr/>
        </p:nvSpPr>
        <p:spPr>
          <a:xfrm>
            <a:off x="5143500" y="5286375"/>
            <a:ext cx="1928813" cy="1285875"/>
          </a:xfrm>
          <a:prstGeom prst="octago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357188" y="3714750"/>
            <a:ext cx="1000125" cy="1071563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Трапеция 15"/>
          <p:cNvSpPr/>
          <p:nvPr/>
        </p:nvSpPr>
        <p:spPr>
          <a:xfrm>
            <a:off x="5072063" y="500063"/>
            <a:ext cx="857250" cy="857250"/>
          </a:xfrm>
          <a:prstGeom prst="trapezoi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Ромб 16"/>
          <p:cNvSpPr/>
          <p:nvPr/>
        </p:nvSpPr>
        <p:spPr>
          <a:xfrm>
            <a:off x="6858000" y="2714625"/>
            <a:ext cx="500063" cy="85725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Фигура, имеющая форму буквы L 17"/>
          <p:cNvSpPr/>
          <p:nvPr/>
        </p:nvSpPr>
        <p:spPr>
          <a:xfrm>
            <a:off x="3000375" y="2571750"/>
            <a:ext cx="1143000" cy="785813"/>
          </a:xfrm>
          <a:prstGeom prst="corne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8-конечная звезда 18"/>
          <p:cNvSpPr/>
          <p:nvPr/>
        </p:nvSpPr>
        <p:spPr>
          <a:xfrm>
            <a:off x="7572375" y="4429125"/>
            <a:ext cx="1071563" cy="1071563"/>
          </a:xfrm>
          <a:prstGeom prst="star8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Блок-схема: сопоставление 19"/>
          <p:cNvSpPr/>
          <p:nvPr/>
        </p:nvSpPr>
        <p:spPr>
          <a:xfrm>
            <a:off x="2000250" y="5857875"/>
            <a:ext cx="2000250" cy="714375"/>
          </a:xfrm>
          <a:prstGeom prst="flowChartCollat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5124456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err="1" smtClean="0"/>
              <a:t>оПуклі</a:t>
            </a:r>
            <a:r>
              <a:rPr lang="ru-RU" i="1" dirty="0" smtClean="0"/>
              <a:t> </a:t>
            </a:r>
            <a:r>
              <a:rPr lang="ru-RU" i="1" dirty="0" err="1" smtClean="0"/>
              <a:t>многокутники</a:t>
            </a:r>
            <a:endParaRPr lang="ru-RU" i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 rot="10800000" flipV="1">
            <a:off x="3814763" y="5572125"/>
            <a:ext cx="5329237" cy="714375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3800" b="1" i="1" dirty="0" smtClean="0"/>
              <a:t>НЕОПУКЛІ</a:t>
            </a:r>
            <a:r>
              <a:rPr lang="uk-UA" b="1" i="1" dirty="0" smtClean="0"/>
              <a:t> </a:t>
            </a:r>
            <a:r>
              <a:rPr lang="uk-UA" sz="3600" b="1" i="1" dirty="0" smtClean="0"/>
              <a:t>МНОГОКУТНИКИ</a:t>
            </a:r>
            <a:endParaRPr lang="ru-RU" sz="3600" b="1" i="1" dirty="0" smtClean="0"/>
          </a:p>
        </p:txBody>
      </p:sp>
      <p:sp>
        <p:nvSpPr>
          <p:cNvPr id="23555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Franklin Gothic Book" pitchFamily="34" charset="0"/>
            </a:endParaRPr>
          </a:p>
        </p:txBody>
      </p:sp>
      <p:sp>
        <p:nvSpPr>
          <p:cNvPr id="13" name="Ромб 12"/>
          <p:cNvSpPr/>
          <p:nvPr/>
        </p:nvSpPr>
        <p:spPr>
          <a:xfrm>
            <a:off x="428625" y="1785938"/>
            <a:ext cx="928688" cy="1714500"/>
          </a:xfrm>
          <a:prstGeom prst="diamo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Трапеция 13"/>
          <p:cNvSpPr/>
          <p:nvPr/>
        </p:nvSpPr>
        <p:spPr>
          <a:xfrm>
            <a:off x="1714500" y="1928813"/>
            <a:ext cx="1571625" cy="1571625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ый треугольник 14"/>
          <p:cNvSpPr/>
          <p:nvPr/>
        </p:nvSpPr>
        <p:spPr>
          <a:xfrm>
            <a:off x="500063" y="4071938"/>
            <a:ext cx="1785937" cy="1071562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28813" y="3929063"/>
            <a:ext cx="1857375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Фигура, имеющая форму буквы L 17"/>
          <p:cNvSpPr/>
          <p:nvPr/>
        </p:nvSpPr>
        <p:spPr>
          <a:xfrm>
            <a:off x="7072313" y="1643063"/>
            <a:ext cx="1285875" cy="1143000"/>
          </a:xfrm>
          <a:prstGeom prst="corne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Блок-схема: сопоставление 18"/>
          <p:cNvSpPr/>
          <p:nvPr/>
        </p:nvSpPr>
        <p:spPr>
          <a:xfrm>
            <a:off x="5572125" y="2643188"/>
            <a:ext cx="1357313" cy="1071562"/>
          </a:xfrm>
          <a:prstGeom prst="flowChartCollat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5-конечная звезда 19"/>
          <p:cNvSpPr/>
          <p:nvPr/>
        </p:nvSpPr>
        <p:spPr>
          <a:xfrm>
            <a:off x="7000875" y="3214688"/>
            <a:ext cx="1357313" cy="1500187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13" grpId="0" animBg="1"/>
      <p:bldP spid="15" grpId="0" animBg="1"/>
      <p:bldP spid="16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1130</Words>
  <Application>Microsoft Office PowerPoint</Application>
  <PresentationFormat>Экран (4:3)</PresentationFormat>
  <Paragraphs>253</Paragraphs>
  <Slides>54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Шаблон оформления</vt:lpstr>
      </vt:variant>
      <vt:variant>
        <vt:i4>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72" baseType="lpstr">
      <vt:lpstr>Arial</vt:lpstr>
      <vt:lpstr>Franklin Gothic Medium</vt:lpstr>
      <vt:lpstr>Franklin Gothic Book</vt:lpstr>
      <vt:lpstr>Wingdings 2</vt:lpstr>
      <vt:lpstr>Calibri</vt:lpstr>
      <vt:lpstr>Candara</vt:lpstr>
      <vt:lpstr>Symbol</vt:lpstr>
      <vt:lpstr>Times New Roman</vt:lpstr>
      <vt:lpstr>Franklin Gothic Medium Cond</vt:lpstr>
      <vt:lpstr>Wingdings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ГЕОМЕТРІЯ                        9-Й   КЛАС  ТЕМА  2.              ПРАВИЛЬНІ                     МНОГОКУТНИКИ</dc:title>
  <dc:creator>Admin</dc:creator>
  <cp:lastModifiedBy>Тетяна Василівна</cp:lastModifiedBy>
  <cp:revision>274</cp:revision>
  <dcterms:created xsi:type="dcterms:W3CDTF">2010-11-03T13:44:32Z</dcterms:created>
  <dcterms:modified xsi:type="dcterms:W3CDTF">2014-12-11T09:36:33Z</dcterms:modified>
</cp:coreProperties>
</file>