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7" r:id="rId14"/>
    <p:sldId id="279" r:id="rId15"/>
    <p:sldId id="267" r:id="rId16"/>
    <p:sldId id="275" r:id="rId17"/>
    <p:sldId id="272" r:id="rId18"/>
    <p:sldId id="273" r:id="rId19"/>
    <p:sldId id="270" r:id="rId20"/>
    <p:sldId id="271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71DA"/>
    <a:srgbClr val="2D3BBD"/>
    <a:srgbClr val="F496BE"/>
    <a:srgbClr val="13ED95"/>
    <a:srgbClr val="FF9999"/>
    <a:srgbClr val="F3F9FB"/>
    <a:srgbClr val="C5E4ED"/>
    <a:srgbClr val="B0DA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7.wmf"/><Relationship Id="rId7" Type="http://schemas.openxmlformats.org/officeDocument/2006/relationships/image" Target="../media/image6.wmf"/><Relationship Id="rId2" Type="http://schemas.openxmlformats.org/officeDocument/2006/relationships/image" Target="../media/image26.wmf"/><Relationship Id="rId1" Type="http://schemas.openxmlformats.org/officeDocument/2006/relationships/image" Target="../media/image2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7.wmf"/><Relationship Id="rId7" Type="http://schemas.openxmlformats.org/officeDocument/2006/relationships/image" Target="../media/image6.wmf"/><Relationship Id="rId2" Type="http://schemas.openxmlformats.org/officeDocument/2006/relationships/image" Target="../media/image36.wmf"/><Relationship Id="rId1" Type="http://schemas.openxmlformats.org/officeDocument/2006/relationships/image" Target="../media/image2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D8E6887-2FC9-401C-A644-BF4F3862629F}" type="datetimeFigureOut">
              <a:rPr lang="ru-RU"/>
              <a:pPr>
                <a:defRPr/>
              </a:pPr>
              <a:t>23.11.2014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B74FEB8-BB3A-4164-8565-DA0B9E31A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C6720D-D7C2-4F6C-953E-A58807849F80}" type="slidenum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F30D1E-D173-4771-ADF1-C8D9CEA6B861}" type="slidenum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958315-4BB5-4AEE-B381-635CB477A2A0}" type="slidenum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ECEE49-B001-4764-8C37-69D84E277EAD}" type="slidenum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41DBD1-AED7-4310-B522-EAC53EE954F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D17336-0175-4D19-AC8E-664715212CA0}" type="slidenum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7BE88E-68FF-41CA-AC57-FF7C89012089}" type="slidenum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C07727-A853-44A4-ADA7-CA87D0AF041E}" type="slidenum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A5993-40D4-4991-B514-E9FBE6B8EE53}" type="datetimeFigureOut">
              <a:rPr lang="ru-RU"/>
              <a:pPr>
                <a:defRPr/>
              </a:pPr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7E026-B8D8-4C24-BB1C-853FEF3D3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0C0B2-F828-485E-9538-48F322E8DBC8}" type="datetimeFigureOut">
              <a:rPr lang="ru-RU"/>
              <a:pPr>
                <a:defRPr/>
              </a:pPr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64A80-41E9-4F66-AD9F-9880E32D29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EA211-845D-45BF-9724-29C87A13F377}" type="datetimeFigureOut">
              <a:rPr lang="ru-RU"/>
              <a:pPr>
                <a:defRPr/>
              </a:pPr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08F0C-0219-4C00-A9C1-80B1CF475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512A5-D7EF-4458-BA7F-52DEE0840D89}" type="datetimeFigureOut">
              <a:rPr lang="ru-RU"/>
              <a:pPr>
                <a:defRPr/>
              </a:pPr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FAC94-BB2F-4DE6-A81C-DE27821AA1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87A17-D4D8-4AB1-9986-C422D6F9E81E}" type="datetimeFigureOut">
              <a:rPr lang="ru-RU"/>
              <a:pPr>
                <a:defRPr/>
              </a:pPr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F2191-A018-4C06-9055-232BA06CBF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66AE3-6A9B-49F7-AA1F-75258ADED2BC}" type="datetimeFigureOut">
              <a:rPr lang="ru-RU"/>
              <a:pPr>
                <a:defRPr/>
              </a:pPr>
              <a:t>23.11.2014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567D-53D6-41BB-A788-37EB05F3C1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5AA6C-EC40-46E3-BC6D-D23034740085}" type="datetimeFigureOut">
              <a:rPr lang="ru-RU"/>
              <a:pPr>
                <a:defRPr/>
              </a:pPr>
              <a:t>23.11.2014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1833F-CA4D-4454-BDD2-A12437D9A4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41B63-B1FD-440E-AFE3-518E97FB60A9}" type="datetimeFigureOut">
              <a:rPr lang="ru-RU"/>
              <a:pPr>
                <a:defRPr/>
              </a:pPr>
              <a:t>23.11.2014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2010F-FC92-474F-899D-747E480E36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343EC-1B3F-4C09-992A-A1C3970664A0}" type="datetimeFigureOut">
              <a:rPr lang="ru-RU"/>
              <a:pPr>
                <a:defRPr/>
              </a:pPr>
              <a:t>23.11.2014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9BEA3-B830-4B78-BDFD-23DDA09344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1902A-A411-468D-B374-815C30FD14C0}" type="datetimeFigureOut">
              <a:rPr lang="ru-RU"/>
              <a:pPr>
                <a:defRPr/>
              </a:pPr>
              <a:t>23.11.2014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0E134-E02F-4F38-92B6-912CF917F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50FCA-3722-4643-B03B-37D30C156E45}" type="datetimeFigureOut">
              <a:rPr lang="ru-RU"/>
              <a:pPr>
                <a:defRPr/>
              </a:pPr>
              <a:t>23.11.2014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C4F0E-FD22-48FB-B4EE-9D9F0ABA6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0DAE6">
                <a:alpha val="0"/>
              </a:srgbClr>
            </a:gs>
            <a:gs pos="50000">
              <a:srgbClr val="C5E4ED"/>
            </a:gs>
            <a:gs pos="100000">
              <a:srgbClr val="F3F9FB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8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A04C77-FB18-4CC3-BAB9-52BAB7F6832F}" type="datetimeFigureOut">
              <a:rPr lang="ru-RU"/>
              <a:pPr>
                <a:defRPr/>
              </a:pPr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CBD37D-EA77-475C-B945-13A49C749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oleObject" Target="../embeddings/oleObject21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2.png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35.png"/><Relationship Id="rId4" Type="http://schemas.openxmlformats.org/officeDocument/2006/relationships/oleObject" Target="../embeddings/oleObject16.bin"/><Relationship Id="rId9" Type="http://schemas.openxmlformats.org/officeDocument/2006/relationships/image" Target="../media/image34.png"/><Relationship Id="rId14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4.bin"/><Relationship Id="rId7" Type="http://schemas.openxmlformats.org/officeDocument/2006/relationships/image" Target="../media/image43.png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2.png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45.png"/><Relationship Id="rId14" Type="http://schemas.openxmlformats.org/officeDocument/2006/relationships/oleObject" Target="../embeddings/oleObject3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gif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Квадратична функція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3886200"/>
            <a:ext cx="3888432" cy="127099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9 клас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Алгебра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188640"/>
            <a:ext cx="8712968" cy="1564211"/>
          </a:xfrm>
          <a:prstGeom prst="rect">
            <a:avLst/>
          </a:prstGeom>
          <a:blipFill rotWithShape="1">
            <a:blip r:embed="rId2"/>
            <a:stretch>
              <a:fillRect l="-2029" b="-1206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17890" y="3933056"/>
            <a:ext cx="2818006" cy="1439946"/>
          </a:xfrm>
          <a:prstGeom prst="rect">
            <a:avLst/>
          </a:prstGeom>
          <a:blipFill rotWithShape="1">
            <a:blip r:embed="rId3"/>
            <a:stretch>
              <a:fillRect b="-1483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92847" y="2132856"/>
            <a:ext cx="6948264" cy="1564211"/>
          </a:xfrm>
          <a:prstGeom prst="rect">
            <a:avLst/>
          </a:prstGeom>
          <a:blipFill rotWithShape="1">
            <a:blip r:embed="rId4"/>
            <a:stretch>
              <a:fillRect l="-5351" b="-1250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79794" y="3933056"/>
            <a:ext cx="4374740" cy="1564211"/>
          </a:xfrm>
          <a:prstGeom prst="rect">
            <a:avLst/>
          </a:prstGeom>
          <a:blipFill rotWithShape="1">
            <a:blip r:embed="rId5"/>
            <a:stretch>
              <a:fillRect b="-1206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1442" y="5510417"/>
            <a:ext cx="6336704" cy="101566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= a( </a:t>
            </a:r>
            <a:r>
              <a:rPr lang="en-US" sz="6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x+m</a:t>
            </a:r>
            <a:r>
              <a:rPr lang="en-US" sz="6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)² - n</a:t>
            </a:r>
            <a:endParaRPr lang="ru-RU" sz="6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8231" y="31285"/>
            <a:ext cx="6336704" cy="101566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 = a( </a:t>
            </a:r>
            <a:r>
              <a:rPr lang="en-US" sz="60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x+m</a:t>
            </a:r>
            <a:r>
              <a:rPr lang="en-US" sz="6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)² - n</a:t>
            </a:r>
            <a:endParaRPr lang="ru-RU" sz="6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44475" y="981075"/>
            <a:ext cx="29511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a&gt;1</a:t>
            </a:r>
            <a:endParaRPr lang="ru-RU" sz="60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932363" y="908050"/>
            <a:ext cx="2952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0&lt;a&lt;1</a:t>
            </a:r>
            <a:endParaRPr lang="ru-RU" sz="60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3050" y="2432050"/>
            <a:ext cx="2952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m&gt;0</a:t>
            </a:r>
            <a:endParaRPr lang="ru-RU" sz="60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19700" y="2432050"/>
            <a:ext cx="2952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m&lt;0</a:t>
            </a:r>
            <a:endParaRPr lang="ru-RU" sz="60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63563" y="4549775"/>
            <a:ext cx="29511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n&gt;0</a:t>
            </a:r>
            <a:endParaRPr lang="ru-RU" sz="60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219700" y="4649788"/>
            <a:ext cx="2952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n&lt; 0</a:t>
            </a:r>
            <a:endParaRPr lang="ru-RU" sz="60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050" y="1847850"/>
            <a:ext cx="3313113" cy="584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Розтяг вздовж </a:t>
            </a:r>
            <a:r>
              <a:rPr lang="uk-UA" sz="3200" i="1" dirty="0" err="1">
                <a:latin typeface="Times New Roman" pitchFamily="18" charset="0"/>
                <a:cs typeface="Times New Roman" pitchFamily="18" charset="0"/>
              </a:rPr>
              <a:t>Оу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29188" y="1847850"/>
            <a:ext cx="3313112" cy="584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Стиск  вздовж </a:t>
            </a:r>
            <a:r>
              <a:rPr lang="uk-UA" sz="3200" i="1" dirty="0" err="1">
                <a:latin typeface="Times New Roman" pitchFamily="18" charset="0"/>
                <a:cs typeface="Times New Roman" pitchFamily="18" charset="0"/>
              </a:rPr>
              <a:t>Оу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613" y="3448050"/>
            <a:ext cx="4572000" cy="10779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Паралельне перенесення вздовж осі </a:t>
            </a: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Ох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 вліво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43425" y="3448050"/>
            <a:ext cx="4572000" cy="10779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Паралельне перенесення вздовж осі </a:t>
            </a: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Ох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 вправо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388" y="5589588"/>
            <a:ext cx="4572000" cy="1076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Паралельне перенесення вздовж осі </a:t>
            </a:r>
            <a:r>
              <a:rPr lang="uk-UA" sz="3200" i="1" dirty="0" err="1">
                <a:latin typeface="Times New Roman" pitchFamily="18" charset="0"/>
                <a:cs typeface="Times New Roman" pitchFamily="18" charset="0"/>
              </a:rPr>
              <a:t>Оу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 вниз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67238" y="5589588"/>
            <a:ext cx="4572000" cy="10763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Паралельне перенесення вздовж осі </a:t>
            </a:r>
            <a:r>
              <a:rPr lang="uk-UA" sz="3200" i="1" dirty="0" err="1">
                <a:latin typeface="Times New Roman" pitchFamily="18" charset="0"/>
                <a:cs typeface="Times New Roman" pitchFamily="18" charset="0"/>
              </a:rPr>
              <a:t>Оу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 вгору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91680" y="257488"/>
            <a:ext cx="5737225" cy="109855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i="1" dirty="0">
                <a:solidFill>
                  <a:srgbClr val="FF0000"/>
                </a:solidFill>
                <a:latin typeface="Times New Roman" pitchFamily="18" charset="0"/>
              </a:rPr>
              <a:t> y= ax</a:t>
            </a:r>
            <a:r>
              <a:rPr lang="en-US" sz="6600" b="1" i="1" baseline="30000" dirty="0">
                <a:solidFill>
                  <a:srgbClr val="FF0000"/>
                </a:solidFill>
                <a:latin typeface="Times New Roman" pitchFamily="18" charset="0"/>
              </a:rPr>
              <a:t>2 </a:t>
            </a:r>
            <a:r>
              <a:rPr lang="en-US" sz="6600" b="1" i="1" dirty="0">
                <a:solidFill>
                  <a:srgbClr val="FF0000"/>
                </a:solidFill>
                <a:latin typeface="Times New Roman" pitchFamily="18" charset="0"/>
              </a:rPr>
              <a:t>+</a:t>
            </a:r>
            <a:r>
              <a:rPr lang="en-US" sz="6600" b="1" i="1" dirty="0" err="1">
                <a:solidFill>
                  <a:srgbClr val="FF0000"/>
                </a:solidFill>
                <a:latin typeface="Times New Roman" pitchFamily="18" charset="0"/>
              </a:rPr>
              <a:t>bx</a:t>
            </a:r>
            <a:r>
              <a:rPr lang="en-US" sz="6600" b="1" i="1" dirty="0">
                <a:solidFill>
                  <a:srgbClr val="FF0000"/>
                </a:solidFill>
                <a:latin typeface="Times New Roman" pitchFamily="18" charset="0"/>
              </a:rPr>
              <a:t> + c</a:t>
            </a:r>
            <a:endParaRPr lang="ru-RU" sz="66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84028" y="1988840"/>
            <a:ext cx="4752528" cy="70788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Вершина   параболи</a:t>
            </a:r>
            <a:endParaRPr lang="ru-RU" sz="400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7544" y="3436454"/>
            <a:ext cx="3250054" cy="1439946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60292" y="3312189"/>
            <a:ext cx="4180638" cy="1564211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3952875" y="2962275"/>
            <a:ext cx="5087938" cy="3679825"/>
          </a:xfrm>
          <a:prstGeom prst="rect">
            <a:avLst/>
          </a:prstGeom>
          <a:solidFill>
            <a:schemeClr val="accent5">
              <a:lumMod val="60000"/>
              <a:lumOff val="40000"/>
              <a:alpha val="53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924300" y="438150"/>
            <a:ext cx="5106988" cy="2536825"/>
          </a:xfrm>
          <a:prstGeom prst="rect">
            <a:avLst/>
          </a:prstGeom>
          <a:solidFill>
            <a:srgbClr val="F496BE">
              <a:alpha val="33000"/>
            </a:srgbClr>
          </a:solidFill>
          <a:ln w="9525">
            <a:solidFill>
              <a:srgbClr val="F496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6" name="Прямая со стрелкой 65"/>
          <p:cNvCxnSpPr/>
          <p:nvPr/>
        </p:nvCxnSpPr>
        <p:spPr>
          <a:xfrm flipV="1">
            <a:off x="4067175" y="2951163"/>
            <a:ext cx="5053013" cy="23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39" name="Freeform 8"/>
          <p:cNvSpPr>
            <a:spLocks/>
          </p:cNvSpPr>
          <p:nvPr/>
        </p:nvSpPr>
        <p:spPr bwMode="auto">
          <a:xfrm>
            <a:off x="4173538" y="4214813"/>
            <a:ext cx="4970462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240" name="Freeform 2"/>
          <p:cNvSpPr>
            <a:spLocks/>
          </p:cNvSpPr>
          <p:nvPr/>
        </p:nvSpPr>
        <p:spPr bwMode="auto">
          <a:xfrm>
            <a:off x="6032500" y="438150"/>
            <a:ext cx="46038" cy="6223000"/>
          </a:xfrm>
          <a:custGeom>
            <a:avLst/>
            <a:gdLst>
              <a:gd name="T0" fmla="*/ 0 w 1"/>
              <a:gd name="T1" fmla="*/ 2147483647 h 4032"/>
              <a:gd name="T2" fmla="*/ 0 w 1"/>
              <a:gd name="T3" fmla="*/ 0 h 4032"/>
              <a:gd name="T4" fmla="*/ 0 60000 65536"/>
              <a:gd name="T5" fmla="*/ 0 60000 65536"/>
              <a:gd name="T6" fmla="*/ 0 w 1"/>
              <a:gd name="T7" fmla="*/ 0 h 4032"/>
              <a:gd name="T8" fmla="*/ 1 w 1"/>
              <a:gd name="T9" fmla="*/ 4032 h 40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032">
                <a:moveTo>
                  <a:pt x="0" y="4032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241" name="Text Box 3"/>
          <p:cNvSpPr txBox="1">
            <a:spLocks noChangeArrowheads="1"/>
          </p:cNvSpPr>
          <p:nvPr/>
        </p:nvSpPr>
        <p:spPr bwMode="auto">
          <a:xfrm>
            <a:off x="5726113" y="291941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2" name="Line 6"/>
          <p:cNvSpPr>
            <a:spLocks noChangeShapeType="1"/>
          </p:cNvSpPr>
          <p:nvPr/>
        </p:nvSpPr>
        <p:spPr bwMode="auto">
          <a:xfrm>
            <a:off x="4108450" y="4557713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6243" name="Freeform 7"/>
          <p:cNvSpPr>
            <a:spLocks/>
          </p:cNvSpPr>
          <p:nvPr/>
        </p:nvSpPr>
        <p:spPr bwMode="auto">
          <a:xfrm>
            <a:off x="4060825" y="4941888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244" name="Freeform 10"/>
          <p:cNvSpPr>
            <a:spLocks/>
          </p:cNvSpPr>
          <p:nvPr/>
        </p:nvSpPr>
        <p:spPr bwMode="auto">
          <a:xfrm>
            <a:off x="4090988" y="5318125"/>
            <a:ext cx="4932362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245" name="Freeform 11"/>
          <p:cNvSpPr>
            <a:spLocks/>
          </p:cNvSpPr>
          <p:nvPr/>
        </p:nvSpPr>
        <p:spPr bwMode="auto">
          <a:xfrm>
            <a:off x="4054475" y="2584450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246" name="Freeform 12"/>
          <p:cNvSpPr>
            <a:spLocks/>
          </p:cNvSpPr>
          <p:nvPr/>
        </p:nvSpPr>
        <p:spPr bwMode="auto">
          <a:xfrm>
            <a:off x="4054475" y="2174875"/>
            <a:ext cx="4957763" cy="12700"/>
          </a:xfrm>
          <a:custGeom>
            <a:avLst/>
            <a:gdLst>
              <a:gd name="T0" fmla="*/ 0 w 3123"/>
              <a:gd name="T1" fmla="*/ 0 h 8"/>
              <a:gd name="T2" fmla="*/ 2147483647 w 3123"/>
              <a:gd name="T3" fmla="*/ 2147483647 h 8"/>
              <a:gd name="T4" fmla="*/ 0 60000 65536"/>
              <a:gd name="T5" fmla="*/ 0 60000 65536"/>
              <a:gd name="T6" fmla="*/ 0 w 3123"/>
              <a:gd name="T7" fmla="*/ 0 h 8"/>
              <a:gd name="T8" fmla="*/ 3123 w 31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3" h="8">
                <a:moveTo>
                  <a:pt x="0" y="0"/>
                </a:moveTo>
                <a:lnTo>
                  <a:pt x="3123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247" name="Freeform 13"/>
          <p:cNvSpPr>
            <a:spLocks/>
          </p:cNvSpPr>
          <p:nvPr/>
        </p:nvSpPr>
        <p:spPr bwMode="auto">
          <a:xfrm>
            <a:off x="4054475" y="1792288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248" name="Freeform 14"/>
          <p:cNvSpPr>
            <a:spLocks/>
          </p:cNvSpPr>
          <p:nvPr/>
        </p:nvSpPr>
        <p:spPr bwMode="auto">
          <a:xfrm>
            <a:off x="4067175" y="1376363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6249" name="Group 15"/>
          <p:cNvGrpSpPr>
            <a:grpSpLocks/>
          </p:cNvGrpSpPr>
          <p:nvPr/>
        </p:nvGrpSpPr>
        <p:grpSpPr bwMode="auto">
          <a:xfrm>
            <a:off x="4284663" y="404813"/>
            <a:ext cx="4681537" cy="6264275"/>
            <a:chOff x="2699" y="203"/>
            <a:chExt cx="2949" cy="3026"/>
          </a:xfrm>
        </p:grpSpPr>
        <p:sp>
          <p:nvSpPr>
            <p:cNvPr id="6289" name="Freeform 16"/>
            <p:cNvSpPr>
              <a:spLocks/>
            </p:cNvSpPr>
            <p:nvPr/>
          </p:nvSpPr>
          <p:spPr bwMode="auto">
            <a:xfrm>
              <a:off x="2699" y="211"/>
              <a:ext cx="8" cy="2994"/>
            </a:xfrm>
            <a:custGeom>
              <a:avLst/>
              <a:gdLst>
                <a:gd name="T0" fmla="*/ 0 w 8"/>
                <a:gd name="T1" fmla="*/ 0 h 2994"/>
                <a:gd name="T2" fmla="*/ 8 w 8"/>
                <a:gd name="T3" fmla="*/ 2994 h 2994"/>
                <a:gd name="T4" fmla="*/ 0 60000 65536"/>
                <a:gd name="T5" fmla="*/ 0 60000 65536"/>
                <a:gd name="T6" fmla="*/ 0 w 8"/>
                <a:gd name="T7" fmla="*/ 0 h 2994"/>
                <a:gd name="T8" fmla="*/ 8 w 8"/>
                <a:gd name="T9" fmla="*/ 2994 h 29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2994">
                  <a:moveTo>
                    <a:pt x="0" y="0"/>
                  </a:moveTo>
                  <a:lnTo>
                    <a:pt x="8" y="2994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6290" name="Freeform 17"/>
            <p:cNvSpPr>
              <a:spLocks/>
            </p:cNvSpPr>
            <p:nvPr/>
          </p:nvSpPr>
          <p:spPr bwMode="auto">
            <a:xfrm>
              <a:off x="2971" y="203"/>
              <a:ext cx="8" cy="3026"/>
            </a:xfrm>
            <a:custGeom>
              <a:avLst/>
              <a:gdLst>
                <a:gd name="T0" fmla="*/ 8 w 8"/>
                <a:gd name="T1" fmla="*/ 0 h 3026"/>
                <a:gd name="T2" fmla="*/ 0 w 8"/>
                <a:gd name="T3" fmla="*/ 3026 h 3026"/>
                <a:gd name="T4" fmla="*/ 0 60000 65536"/>
                <a:gd name="T5" fmla="*/ 0 60000 65536"/>
                <a:gd name="T6" fmla="*/ 0 w 8"/>
                <a:gd name="T7" fmla="*/ 0 h 3026"/>
                <a:gd name="T8" fmla="*/ 8 w 8"/>
                <a:gd name="T9" fmla="*/ 3026 h 30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3026">
                  <a:moveTo>
                    <a:pt x="8" y="0"/>
                  </a:moveTo>
                  <a:lnTo>
                    <a:pt x="0" y="3026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6291" name="Freeform 18"/>
            <p:cNvSpPr>
              <a:spLocks/>
            </p:cNvSpPr>
            <p:nvPr/>
          </p:nvSpPr>
          <p:spPr bwMode="auto">
            <a:xfrm>
              <a:off x="3243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6292" name="Freeform 19"/>
            <p:cNvSpPr>
              <a:spLocks/>
            </p:cNvSpPr>
            <p:nvPr/>
          </p:nvSpPr>
          <p:spPr bwMode="auto">
            <a:xfrm>
              <a:off x="3515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6293" name="Freeform 20"/>
            <p:cNvSpPr>
              <a:spLocks/>
            </p:cNvSpPr>
            <p:nvPr/>
          </p:nvSpPr>
          <p:spPr bwMode="auto">
            <a:xfrm>
              <a:off x="5639" y="219"/>
              <a:ext cx="9" cy="3010"/>
            </a:xfrm>
            <a:custGeom>
              <a:avLst/>
              <a:gdLst>
                <a:gd name="T0" fmla="*/ 9 w 9"/>
                <a:gd name="T1" fmla="*/ 0 h 3010"/>
                <a:gd name="T2" fmla="*/ 0 w 9"/>
                <a:gd name="T3" fmla="*/ 3010 h 3010"/>
                <a:gd name="T4" fmla="*/ 0 60000 65536"/>
                <a:gd name="T5" fmla="*/ 0 60000 65536"/>
                <a:gd name="T6" fmla="*/ 0 w 9"/>
                <a:gd name="T7" fmla="*/ 0 h 3010"/>
                <a:gd name="T8" fmla="*/ 9 w 9"/>
                <a:gd name="T9" fmla="*/ 3010 h 30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" h="3010">
                  <a:moveTo>
                    <a:pt x="9" y="0"/>
                  </a:moveTo>
                  <a:lnTo>
                    <a:pt x="0" y="30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6294" name="Freeform 21"/>
            <p:cNvSpPr>
              <a:spLocks/>
            </p:cNvSpPr>
            <p:nvPr/>
          </p:nvSpPr>
          <p:spPr bwMode="auto">
            <a:xfrm>
              <a:off x="4332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6295" name="Freeform 22"/>
            <p:cNvSpPr>
              <a:spLocks/>
            </p:cNvSpPr>
            <p:nvPr/>
          </p:nvSpPr>
          <p:spPr bwMode="auto">
            <a:xfrm>
              <a:off x="4604" y="203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6296" name="Freeform 23"/>
            <p:cNvSpPr>
              <a:spLocks/>
            </p:cNvSpPr>
            <p:nvPr/>
          </p:nvSpPr>
          <p:spPr bwMode="auto">
            <a:xfrm>
              <a:off x="4876" y="219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6297" name="Freeform 24"/>
            <p:cNvSpPr>
              <a:spLocks/>
            </p:cNvSpPr>
            <p:nvPr/>
          </p:nvSpPr>
          <p:spPr bwMode="auto">
            <a:xfrm>
              <a:off x="5140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6298" name="Freeform 25"/>
            <p:cNvSpPr>
              <a:spLocks/>
            </p:cNvSpPr>
            <p:nvPr/>
          </p:nvSpPr>
          <p:spPr bwMode="auto">
            <a:xfrm>
              <a:off x="5419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sp>
        <p:nvSpPr>
          <p:cNvPr id="6250" name="Text Box 26"/>
          <p:cNvSpPr txBox="1">
            <a:spLocks noChangeArrowheads="1"/>
          </p:cNvSpPr>
          <p:nvPr/>
        </p:nvSpPr>
        <p:spPr bwMode="auto">
          <a:xfrm>
            <a:off x="8764588" y="2930525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6251" name="Text Box 27"/>
          <p:cNvSpPr txBox="1">
            <a:spLocks noChangeArrowheads="1"/>
          </p:cNvSpPr>
          <p:nvPr/>
        </p:nvSpPr>
        <p:spPr bwMode="auto">
          <a:xfrm>
            <a:off x="5659438" y="544513"/>
            <a:ext cx="320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6252" name="Text Box 34"/>
          <p:cNvSpPr txBox="1">
            <a:spLocks noChangeArrowheads="1"/>
          </p:cNvSpPr>
          <p:nvPr/>
        </p:nvSpPr>
        <p:spPr bwMode="auto">
          <a:xfrm>
            <a:off x="6273800" y="2989263"/>
            <a:ext cx="37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53" name="Freeform 51"/>
          <p:cNvSpPr>
            <a:spLocks/>
          </p:cNvSpPr>
          <p:nvPr/>
        </p:nvSpPr>
        <p:spPr bwMode="auto">
          <a:xfrm>
            <a:off x="4067175" y="5708650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254" name="Freeform 77"/>
          <p:cNvSpPr>
            <a:spLocks/>
          </p:cNvSpPr>
          <p:nvPr/>
        </p:nvSpPr>
        <p:spPr bwMode="auto">
          <a:xfrm>
            <a:off x="4067175" y="60928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255" name="Freeform 78"/>
          <p:cNvSpPr>
            <a:spLocks/>
          </p:cNvSpPr>
          <p:nvPr/>
        </p:nvSpPr>
        <p:spPr bwMode="auto">
          <a:xfrm>
            <a:off x="4067175" y="65246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256" name="Text Box 34"/>
          <p:cNvSpPr txBox="1">
            <a:spLocks noChangeArrowheads="1"/>
          </p:cNvSpPr>
          <p:nvPr/>
        </p:nvSpPr>
        <p:spPr bwMode="auto">
          <a:xfrm>
            <a:off x="5659438" y="2368550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" name="Group 139"/>
          <p:cNvGrpSpPr>
            <a:grpSpLocks/>
          </p:cNvGrpSpPr>
          <p:nvPr/>
        </p:nvGrpSpPr>
        <p:grpSpPr bwMode="auto">
          <a:xfrm>
            <a:off x="5211763" y="627063"/>
            <a:ext cx="3333750" cy="4397375"/>
            <a:chOff x="3152" y="-20"/>
            <a:chExt cx="1815" cy="2769"/>
          </a:xfrm>
        </p:grpSpPr>
        <p:sp>
          <p:nvSpPr>
            <p:cNvPr id="6284" name="Freeform 129"/>
            <p:cNvSpPr>
              <a:spLocks/>
            </p:cNvSpPr>
            <p:nvPr/>
          </p:nvSpPr>
          <p:spPr bwMode="auto">
            <a:xfrm>
              <a:off x="3152" y="-20"/>
              <a:ext cx="1815" cy="2724"/>
            </a:xfrm>
            <a:custGeom>
              <a:avLst/>
              <a:gdLst>
                <a:gd name="T0" fmla="*/ 0 w 1815"/>
                <a:gd name="T1" fmla="*/ 45 h 2724"/>
                <a:gd name="T2" fmla="*/ 390 w 1815"/>
                <a:gd name="T3" fmla="*/ 1753 h 2724"/>
                <a:gd name="T4" fmla="*/ 639 w 1815"/>
                <a:gd name="T5" fmla="*/ 2469 h 2724"/>
                <a:gd name="T6" fmla="*/ 907 w 1815"/>
                <a:gd name="T7" fmla="*/ 2721 h 2724"/>
                <a:gd name="T8" fmla="*/ 1184 w 1815"/>
                <a:gd name="T9" fmla="*/ 2453 h 2724"/>
                <a:gd name="T10" fmla="*/ 1433 w 1815"/>
                <a:gd name="T11" fmla="*/ 1722 h 2724"/>
                <a:gd name="T12" fmla="*/ 1815 w 1815"/>
                <a:gd name="T13" fmla="*/ 0 h 27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15"/>
                <a:gd name="T22" fmla="*/ 0 h 2724"/>
                <a:gd name="T23" fmla="*/ 1815 w 1815"/>
                <a:gd name="T24" fmla="*/ 2724 h 27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15" h="2724">
                  <a:moveTo>
                    <a:pt x="0" y="45"/>
                  </a:moveTo>
                  <a:cubicBezTo>
                    <a:pt x="65" y="330"/>
                    <a:pt x="284" y="1349"/>
                    <a:pt x="390" y="1753"/>
                  </a:cubicBezTo>
                  <a:cubicBezTo>
                    <a:pt x="496" y="2157"/>
                    <a:pt x="553" y="2308"/>
                    <a:pt x="639" y="2469"/>
                  </a:cubicBezTo>
                  <a:cubicBezTo>
                    <a:pt x="725" y="2630"/>
                    <a:pt x="816" y="2724"/>
                    <a:pt x="907" y="2721"/>
                  </a:cubicBezTo>
                  <a:cubicBezTo>
                    <a:pt x="998" y="2718"/>
                    <a:pt x="1096" y="2620"/>
                    <a:pt x="1184" y="2453"/>
                  </a:cubicBezTo>
                  <a:cubicBezTo>
                    <a:pt x="1272" y="2286"/>
                    <a:pt x="1328" y="2131"/>
                    <a:pt x="1433" y="1722"/>
                  </a:cubicBezTo>
                  <a:cubicBezTo>
                    <a:pt x="1538" y="1313"/>
                    <a:pt x="1736" y="359"/>
                    <a:pt x="1815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grpSp>
          <p:nvGrpSpPr>
            <p:cNvPr id="6285" name="Group 138"/>
            <p:cNvGrpSpPr>
              <a:grpSpLocks/>
            </p:cNvGrpSpPr>
            <p:nvPr/>
          </p:nvGrpSpPr>
          <p:grpSpPr bwMode="auto">
            <a:xfrm>
              <a:off x="3432" y="1414"/>
              <a:ext cx="1258" cy="1335"/>
              <a:chOff x="3432" y="1414"/>
              <a:chExt cx="1258" cy="1335"/>
            </a:xfrm>
          </p:grpSpPr>
          <p:sp>
            <p:nvSpPr>
              <p:cNvPr id="6286" name="AutoShape 131"/>
              <p:cNvSpPr>
                <a:spLocks noChangeArrowheads="1"/>
              </p:cNvSpPr>
              <p:nvPr/>
            </p:nvSpPr>
            <p:spPr bwMode="auto">
              <a:xfrm>
                <a:off x="4599" y="1414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6287" name="AutoShape 136"/>
              <p:cNvSpPr>
                <a:spLocks noChangeArrowheads="1"/>
              </p:cNvSpPr>
              <p:nvPr/>
            </p:nvSpPr>
            <p:spPr bwMode="auto">
              <a:xfrm>
                <a:off x="3432" y="1445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6288" name="AutoShape 137"/>
              <p:cNvSpPr>
                <a:spLocks noChangeArrowheads="1"/>
              </p:cNvSpPr>
              <p:nvPr/>
            </p:nvSpPr>
            <p:spPr bwMode="auto">
              <a:xfrm>
                <a:off x="4014" y="2659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</p:grpSp>
      </p:grpSp>
      <p:sp>
        <p:nvSpPr>
          <p:cNvPr id="6258" name="Freeform 25"/>
          <p:cNvSpPr>
            <a:spLocks/>
          </p:cNvSpPr>
          <p:nvPr/>
        </p:nvSpPr>
        <p:spPr bwMode="auto">
          <a:xfrm>
            <a:off x="6464300" y="427038"/>
            <a:ext cx="1588" cy="6215062"/>
          </a:xfrm>
          <a:custGeom>
            <a:avLst/>
            <a:gdLst>
              <a:gd name="T0" fmla="*/ 0 w 1"/>
              <a:gd name="T1" fmla="*/ 0 h 3002"/>
              <a:gd name="T2" fmla="*/ 0 w 1"/>
              <a:gd name="T3" fmla="*/ 6214591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259" name="Freeform 8"/>
          <p:cNvSpPr>
            <a:spLocks/>
          </p:cNvSpPr>
          <p:nvPr/>
        </p:nvSpPr>
        <p:spPr bwMode="auto">
          <a:xfrm>
            <a:off x="4114800" y="3414713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260" name="Freeform 8"/>
          <p:cNvSpPr>
            <a:spLocks/>
          </p:cNvSpPr>
          <p:nvPr/>
        </p:nvSpPr>
        <p:spPr bwMode="auto">
          <a:xfrm>
            <a:off x="4252913" y="3802063"/>
            <a:ext cx="4970462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261" name="Freeform 8"/>
          <p:cNvSpPr>
            <a:spLocks/>
          </p:cNvSpPr>
          <p:nvPr/>
        </p:nvSpPr>
        <p:spPr bwMode="auto">
          <a:xfrm>
            <a:off x="4017963" y="992188"/>
            <a:ext cx="4970462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aphicFrame>
        <p:nvGraphicFramePr>
          <p:cNvPr id="72" name="Object 84"/>
          <p:cNvGraphicFramePr>
            <a:graphicFrameLocks noChangeAspect="1"/>
          </p:cNvGraphicFramePr>
          <p:nvPr/>
        </p:nvGraphicFramePr>
        <p:xfrm>
          <a:off x="971550" y="138113"/>
          <a:ext cx="2098675" cy="979487"/>
        </p:xfrm>
        <a:graphic>
          <a:graphicData uri="http://schemas.openxmlformats.org/presentationml/2006/ole">
            <p:oleObj spid="_x0000_s6228" name="Формула" r:id="rId4" imgW="418918" imgH="165028" progId="Equation.3">
              <p:embed/>
            </p:oleObj>
          </a:graphicData>
        </a:graphic>
      </p:graphicFrame>
      <p:graphicFrame>
        <p:nvGraphicFramePr>
          <p:cNvPr id="73" name="Object 85"/>
          <p:cNvGraphicFramePr>
            <a:graphicFrameLocks noChangeAspect="1"/>
          </p:cNvGraphicFramePr>
          <p:nvPr/>
        </p:nvGraphicFramePr>
        <p:xfrm>
          <a:off x="250825" y="1025525"/>
          <a:ext cx="3503613" cy="1162050"/>
        </p:xfrm>
        <a:graphic>
          <a:graphicData uri="http://schemas.openxmlformats.org/presentationml/2006/ole">
            <p:oleObj spid="_x0000_s6229" name="Формула" r:id="rId5" imgW="761760" imgH="228600" progId="Equation.3">
              <p:embed/>
            </p:oleObj>
          </a:graphicData>
        </a:graphic>
      </p:graphicFrame>
      <p:graphicFrame>
        <p:nvGraphicFramePr>
          <p:cNvPr id="74" name="Object 86"/>
          <p:cNvGraphicFramePr>
            <a:graphicFrameLocks noChangeAspect="1"/>
          </p:cNvGraphicFramePr>
          <p:nvPr/>
        </p:nvGraphicFramePr>
        <p:xfrm>
          <a:off x="-28575" y="2249488"/>
          <a:ext cx="4281488" cy="796925"/>
        </p:xfrm>
        <a:graphic>
          <a:graphicData uri="http://schemas.openxmlformats.org/presentationml/2006/ole">
            <p:oleObj spid="_x0000_s6230" name="Формула" r:id="rId6" imgW="1155600" imgH="215640" progId="Equation.3">
              <p:embed/>
            </p:oleObj>
          </a:graphicData>
        </a:graphic>
      </p:graphicFrame>
      <p:sp>
        <p:nvSpPr>
          <p:cNvPr id="77" name="Text Box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404917" y="2981803"/>
            <a:ext cx="557589" cy="461665"/>
          </a:xfrm>
          <a:prstGeom prst="rect">
            <a:avLst/>
          </a:prstGeom>
          <a:blipFill rotWithShape="1">
            <a:blip r:embed="rId7"/>
            <a:stretch>
              <a:fillRect b="-1316"/>
            </a:stretch>
          </a:blipFill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78" name="Text Box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7869887" y="2960299"/>
            <a:ext cx="564705" cy="461665"/>
          </a:xfrm>
          <a:prstGeom prst="rect">
            <a:avLst/>
          </a:prstGeom>
          <a:blipFill rotWithShape="1">
            <a:blip r:embed="rId8"/>
            <a:stretch>
              <a:fillRect b="-2667"/>
            </a:stretch>
          </a:blipFill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79" name="Text Box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471728" y="4723035"/>
            <a:ext cx="546881" cy="461665"/>
          </a:xfrm>
          <a:prstGeom prst="rect">
            <a:avLst/>
          </a:prstGeom>
          <a:blipFill rotWithShape="1">
            <a:blip r:embed="rId9"/>
            <a:stretch>
              <a:fillRect b="-10526"/>
            </a:stretch>
          </a:blipFill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80" name="Text Box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658768" y="2989758"/>
            <a:ext cx="551881" cy="461665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graphicFrame>
        <p:nvGraphicFramePr>
          <p:cNvPr id="85" name="Object 87"/>
          <p:cNvGraphicFramePr>
            <a:graphicFrameLocks noChangeAspect="1"/>
          </p:cNvGraphicFramePr>
          <p:nvPr/>
        </p:nvGraphicFramePr>
        <p:xfrm>
          <a:off x="684213" y="4300538"/>
          <a:ext cx="2735262" cy="985837"/>
        </p:xfrm>
        <a:graphic>
          <a:graphicData uri="http://schemas.openxmlformats.org/presentationml/2006/ole">
            <p:oleObj spid="_x0000_s6231" name="Формула" r:id="rId11" imgW="533160" imgH="228600" progId="Equation.3">
              <p:embed/>
            </p:oleObj>
          </a:graphicData>
        </a:graphic>
      </p:graphicFrame>
      <p:graphicFrame>
        <p:nvGraphicFramePr>
          <p:cNvPr id="86" name="Object 88"/>
          <p:cNvGraphicFramePr>
            <a:graphicFrameLocks noChangeAspect="1"/>
          </p:cNvGraphicFramePr>
          <p:nvPr/>
        </p:nvGraphicFramePr>
        <p:xfrm>
          <a:off x="684213" y="5445125"/>
          <a:ext cx="2697162" cy="944563"/>
        </p:xfrm>
        <a:graphic>
          <a:graphicData uri="http://schemas.openxmlformats.org/presentationml/2006/ole">
            <p:oleObj spid="_x0000_s6232" name="Формула" r:id="rId12" imgW="495000" imgH="228600" progId="Equation.3">
              <p:embed/>
            </p:oleObj>
          </a:graphicData>
        </a:graphic>
      </p:graphicFrame>
      <p:cxnSp>
        <p:nvCxnSpPr>
          <p:cNvPr id="61" name="Прямая со стрелкой 60"/>
          <p:cNvCxnSpPr/>
          <p:nvPr/>
        </p:nvCxnSpPr>
        <p:spPr>
          <a:xfrm flipV="1">
            <a:off x="4062413" y="2932113"/>
            <a:ext cx="5054600" cy="2381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6287" idx="1"/>
          </p:cNvCxnSpPr>
          <p:nvPr/>
        </p:nvCxnSpPr>
        <p:spPr>
          <a:xfrm flipV="1">
            <a:off x="4017963" y="2974975"/>
            <a:ext cx="1731962" cy="0"/>
          </a:xfrm>
          <a:prstGeom prst="line">
            <a:avLst/>
          </a:prstGeom>
          <a:ln w="38100">
            <a:solidFill>
              <a:srgbClr val="13ED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8037513" y="2952750"/>
            <a:ext cx="1039812" cy="11113"/>
          </a:xfrm>
          <a:prstGeom prst="line">
            <a:avLst/>
          </a:prstGeom>
          <a:ln w="38100">
            <a:solidFill>
              <a:srgbClr val="13ED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5902325" y="2974975"/>
            <a:ext cx="1966913" cy="14288"/>
          </a:xfrm>
          <a:prstGeom prst="line">
            <a:avLst/>
          </a:prstGeom>
          <a:ln w="38100">
            <a:solidFill>
              <a:srgbClr val="2D3B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89"/>
          <p:cNvGraphicFramePr>
            <a:graphicFrameLocks noChangeAspect="1"/>
          </p:cNvGraphicFramePr>
          <p:nvPr/>
        </p:nvGraphicFramePr>
        <p:xfrm>
          <a:off x="971550" y="3190875"/>
          <a:ext cx="2097088" cy="960438"/>
        </p:xfrm>
        <a:graphic>
          <a:graphicData uri="http://schemas.openxmlformats.org/presentationml/2006/ole">
            <p:oleObj spid="_x0000_s6233" name="Формула" r:id="rId13" imgW="469800" imgH="215640" progId="Equation.3">
              <p:embed/>
            </p:oleObj>
          </a:graphicData>
        </a:graphic>
      </p:graphicFrame>
      <p:graphicFrame>
        <p:nvGraphicFramePr>
          <p:cNvPr id="42" name="Object 90"/>
          <p:cNvGraphicFramePr>
            <a:graphicFrameLocks noChangeAspect="1"/>
          </p:cNvGraphicFramePr>
          <p:nvPr/>
        </p:nvGraphicFramePr>
        <p:xfrm>
          <a:off x="7397750" y="427038"/>
          <a:ext cx="1625600" cy="928687"/>
        </p:xfrm>
        <a:graphic>
          <a:graphicData uri="http://schemas.openxmlformats.org/presentationml/2006/ole">
            <p:oleObj spid="_x0000_s6234" name="Формула" r:id="rId14" imgW="355292" imgH="203024" progId="Equation.3">
              <p:embed/>
            </p:oleObj>
          </a:graphicData>
        </a:graphic>
      </p:graphicFrame>
      <p:graphicFrame>
        <p:nvGraphicFramePr>
          <p:cNvPr id="45" name="Object 91"/>
          <p:cNvGraphicFramePr>
            <a:graphicFrameLocks noChangeAspect="1"/>
          </p:cNvGraphicFramePr>
          <p:nvPr/>
        </p:nvGraphicFramePr>
        <p:xfrm>
          <a:off x="7364413" y="5600700"/>
          <a:ext cx="1625600" cy="930275"/>
        </p:xfrm>
        <a:graphic>
          <a:graphicData uri="http://schemas.openxmlformats.org/presentationml/2006/ole">
            <p:oleObj spid="_x0000_s6235" name="Формула" r:id="rId15" imgW="355320" imgH="203040" progId="Equation.3">
              <p:embed/>
            </p:oleObj>
          </a:graphicData>
        </a:graphic>
      </p:graphicFrame>
      <p:grpSp>
        <p:nvGrpSpPr>
          <p:cNvPr id="75" name="Group 135"/>
          <p:cNvGrpSpPr>
            <a:grpSpLocks/>
          </p:cNvGrpSpPr>
          <p:nvPr/>
        </p:nvGrpSpPr>
        <p:grpSpPr bwMode="auto">
          <a:xfrm rot="16748485" flipH="1">
            <a:off x="3981451" y="-661988"/>
            <a:ext cx="723900" cy="1825625"/>
            <a:chOff x="3797" y="754"/>
            <a:chExt cx="852" cy="1931"/>
          </a:xfrm>
        </p:grpSpPr>
        <p:sp>
          <p:nvSpPr>
            <p:cNvPr id="6280" name="Freeform 136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81" name="Freeform 137"/>
            <p:cNvSpPr>
              <a:spLocks/>
            </p:cNvSpPr>
            <p:nvPr/>
          </p:nvSpPr>
          <p:spPr bwMode="auto">
            <a:xfrm rot="78698">
              <a:off x="4426" y="2313"/>
              <a:ext cx="215" cy="371"/>
            </a:xfrm>
            <a:custGeom>
              <a:avLst/>
              <a:gdLst>
                <a:gd name="T0" fmla="*/ 316 w 316"/>
                <a:gd name="T1" fmla="*/ 608 h 608"/>
                <a:gd name="T2" fmla="*/ 227 w 316"/>
                <a:gd name="T3" fmla="*/ 0 h 608"/>
                <a:gd name="T4" fmla="*/ 0 w 316"/>
                <a:gd name="T5" fmla="*/ 90 h 608"/>
                <a:gd name="T6" fmla="*/ 316 w 316"/>
                <a:gd name="T7" fmla="*/ 608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282" name="Freeform 138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6283" name="Freeform 139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grpSp>
        <p:nvGrpSpPr>
          <p:cNvPr id="89" name="Group 128"/>
          <p:cNvGrpSpPr>
            <a:grpSpLocks/>
          </p:cNvGrpSpPr>
          <p:nvPr/>
        </p:nvGrpSpPr>
        <p:grpSpPr bwMode="auto">
          <a:xfrm rot="-1290325">
            <a:off x="5857875" y="3198813"/>
            <a:ext cx="723900" cy="1825625"/>
            <a:chOff x="3797" y="754"/>
            <a:chExt cx="852" cy="1931"/>
          </a:xfrm>
        </p:grpSpPr>
        <p:sp>
          <p:nvSpPr>
            <p:cNvPr id="6276" name="Freeform 129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91" name="Freeform 130"/>
            <p:cNvSpPr>
              <a:spLocks/>
            </p:cNvSpPr>
            <p:nvPr/>
          </p:nvSpPr>
          <p:spPr bwMode="auto">
            <a:xfrm rot="78698">
              <a:off x="4428" y="2313"/>
              <a:ext cx="215" cy="371"/>
            </a:xfrm>
            <a:custGeom>
              <a:avLst/>
              <a:gdLst>
                <a:gd name="T0" fmla="*/ 316 w 316"/>
                <a:gd name="T1" fmla="*/ 608 h 608"/>
                <a:gd name="T2" fmla="*/ 227 w 316"/>
                <a:gd name="T3" fmla="*/ 0 h 608"/>
                <a:gd name="T4" fmla="*/ 0 w 316"/>
                <a:gd name="T5" fmla="*/ 90 h 608"/>
                <a:gd name="T6" fmla="*/ 316 w 316"/>
                <a:gd name="T7" fmla="*/ 608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278" name="Freeform 131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6279" name="Freeform 132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cxnSp>
        <p:nvCxnSpPr>
          <p:cNvPr id="47" name="Прямая соединительная линия 46"/>
          <p:cNvCxnSpPr>
            <a:endCxn id="6240" idx="1"/>
          </p:cNvCxnSpPr>
          <p:nvPr/>
        </p:nvCxnSpPr>
        <p:spPr>
          <a:xfrm flipV="1">
            <a:off x="6018213" y="438150"/>
            <a:ext cx="14287" cy="4516438"/>
          </a:xfrm>
          <a:prstGeom prst="line">
            <a:avLst/>
          </a:prstGeom>
          <a:ln w="38100">
            <a:solidFill>
              <a:srgbClr val="2D3B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utoShape 137"/>
          <p:cNvSpPr>
            <a:spLocks noChangeArrowheads="1"/>
          </p:cNvSpPr>
          <p:nvPr/>
        </p:nvSpPr>
        <p:spPr bwMode="auto">
          <a:xfrm>
            <a:off x="5942013" y="4883150"/>
            <a:ext cx="166687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cxnSp>
        <p:nvCxnSpPr>
          <p:cNvPr id="50" name="Прямая соединительная линия 49"/>
          <p:cNvCxnSpPr>
            <a:endCxn id="6288" idx="0"/>
          </p:cNvCxnSpPr>
          <p:nvPr/>
        </p:nvCxnSpPr>
        <p:spPr>
          <a:xfrm flipH="1">
            <a:off x="6878638" y="2974975"/>
            <a:ext cx="7937" cy="1906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endCxn id="6288" idx="2"/>
          </p:cNvCxnSpPr>
          <p:nvPr/>
        </p:nvCxnSpPr>
        <p:spPr>
          <a:xfrm flipV="1">
            <a:off x="6108700" y="4953000"/>
            <a:ext cx="685800" cy="158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8198E-6 C 0.01372 0.05436 0.00538 0.01781 0.0132 0.05922 C 0.01406 0.06407 0.01667 0.06708 0.01823 0.07148 C 0.02066 0.07818 0.02188 0.08697 0.02327 0.09438 C 0.02379 0.10571 0.0224 0.1263 0.02743 0.13601 C 0.02778 0.13786 0.02813 0.13948 0.0283 0.14133 C 0.02882 0.14851 0.02865 0.15568 0.02934 0.16285 C 0.03038 0.17326 0.03629 0.1839 0.04045 0.19246 C 0.04219 0.20356 0.04271 0.21281 0.04757 0.22207 C 0.05261 0.2415 0.04688 0.21721 0.05052 0.24103 C 0.05191 0.25006 0.05538 0.26046 0.05764 0.26925 C 0.05972 0.27758 0.05972 0.28637 0.06077 0.29493 C 0.06233 0.30719 0.0684 0.31783 0.06979 0.32986 C 0.07084 0.33842 0.06997 0.34767 0.07274 0.35531 C 0.0757 0.36363 0.07413 0.35531 0.07587 0.3634 C 0.07761 0.37104 0.07795 0.3789 0.07986 0.3863 C 0.08143 0.40111 0.08143 0.41961 0.08802 0.43187 C 0.08959 0.43951 0.09063 0.44807 0.09306 0.45501 C 0.09531 0.46125 0.0974 0.46588 0.09913 0.47259 C 0.10139 0.48114 0.10226 0.49017 0.10608 0.49803 C 0.10747 0.51168 0.10955 0.51399 0.11528 0.5251 C 0.12014 0.53458 0.11858 0.54869 0.12535 0.55725 C 0.12726 0.56465 0.13195 0.56858 0.1375 0.57067 C 0.1408 0.5739 0.14219 0.57807 0.14549 0.58154 C 0.1474 0.58362 0.15156 0.58686 0.15156 0.58709 C 0.15729 0.59819 0.16875 0.60305 0.17587 0.61253 " pathEditMode="relative" rAng="0" ptsTypes="fffffffffffffffffffffffffA">
                                      <p:cBhvr>
                                        <p:cTn id="149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85" y="306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85 -0.0155 C 0.0184 -0.02614 0.02795 -0.03678 0.03767 -0.04719 C 0.03941 -0.04927 0.0434 -0.05228 0.0434 -0.05205 C 0.04757 -0.06107 0.05486 -0.06546 0.05972 -0.07333 C 0.0625 -0.07819 0.06319 -0.08489 0.06441 -0.09045 C 0.06493 -0.09577 0.0651 -0.10363 0.06736 -0.10872 C 0.0684 -0.1115 0.07101 -0.11658 0.07101 -0.11635 C 0.07274 -0.12491 0.07621 -0.13555 0.07986 -0.14272 C 0.08212 -0.15221 0.08073 -0.16377 0.08368 -0.17303 C 0.08507 -0.17742 0.08819 -0.18043 0.08941 -0.18506 C 0.0908 -0.19061 0.09167 -0.1957 0.0941 -0.20055 C 0.09722 -0.21328 0.1 -0.22692 0.10191 -0.24011 C 0.10278 -0.25584 0.10382 -0.26532 0.10955 -0.27828 C 0.11076 -0.28475 0.11267 -0.29123 0.11423 -0.29771 C 0.11493 -0.30048 0.11562 -0.30303 0.11632 -0.30581 C 0.11667 -0.30696 0.11719 -0.30951 0.11719 -0.30927 C 0.11805 -0.32038 0.11823 -0.33703 0.12309 -0.34629 C 0.12569 -0.35947 0.12934 -0.37173 0.13264 -0.38445 C 0.13333 -0.39625 0.13507 -0.4018 0.13837 -0.41198 C 0.13889 -0.41337 0.13889 -0.41476 0.13941 -0.41591 C 0.13976 -0.4173 0.14062 -0.41846 0.14114 -0.41985 C 0.14201 -0.42239 0.14305 -0.42771 0.14305 -0.42748 C 0.14427 -0.45616 0.14653 -0.46935 0.15278 -0.49479 C 0.15312 -0.50127 0.15312 -0.51168 0.15555 -0.51816 C 0.15972 -0.53042 0.15555 -0.51492 0.15851 -0.52602 C 0.15937 -0.53597 0.16024 -0.54545 0.16232 -0.55494 C 0.16319 -0.5598 0.16545 -0.5635 0.16597 -0.56835 C 0.16701 -0.57599 0.16649 -0.57645 0.16805 -0.5827 C 0.16875 -0.58524 0.16927 -0.58779 0.16996 -0.59033 C 0.17031 -0.59172 0.17101 -0.59449 0.17101 -0.59426 C 0.17118 -0.59658 0.17257 -0.61277 0.17274 -0.61508 C 0.17413 -0.62364 0.17274 -0.62318 0.17587 -0.62318 " pathEditMode="relative" rAng="0" ptsTypes="fffffffffffffffffffffffffffffffA">
                                      <p:cBhvr>
                                        <p:cTn id="171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51" y="-304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000"/>
                            </p:stCondLst>
                            <p:childTnLst>
                              <p:par>
                                <p:cTn id="17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40" grpId="0" animBg="1"/>
      <p:bldP spid="40" grpId="1" animBg="1"/>
      <p:bldP spid="94" grpId="0" animBg="1"/>
      <p:bldP spid="9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4114800" y="2960688"/>
            <a:ext cx="4851400" cy="3584575"/>
          </a:xfrm>
          <a:prstGeom prst="rect">
            <a:avLst/>
          </a:prstGeom>
          <a:solidFill>
            <a:schemeClr val="tx2">
              <a:lumMod val="40000"/>
              <a:lumOff val="60000"/>
              <a:alpha val="43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114800" y="404813"/>
            <a:ext cx="4935538" cy="2546350"/>
          </a:xfrm>
          <a:prstGeom prst="rect">
            <a:avLst/>
          </a:prstGeom>
          <a:solidFill>
            <a:srgbClr val="F371DA">
              <a:alpha val="35000"/>
            </a:srgbClr>
          </a:solidFill>
          <a:ln w="12700">
            <a:solidFill>
              <a:srgbClr val="F37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6" name="Прямая со стрелкой 65"/>
          <p:cNvCxnSpPr/>
          <p:nvPr/>
        </p:nvCxnSpPr>
        <p:spPr>
          <a:xfrm flipV="1">
            <a:off x="4067175" y="2951163"/>
            <a:ext cx="5053013" cy="23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54" name="Freeform 8"/>
          <p:cNvSpPr>
            <a:spLocks/>
          </p:cNvSpPr>
          <p:nvPr/>
        </p:nvSpPr>
        <p:spPr bwMode="auto">
          <a:xfrm>
            <a:off x="4173538" y="4214813"/>
            <a:ext cx="4970462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255" name="Freeform 2"/>
          <p:cNvSpPr>
            <a:spLocks/>
          </p:cNvSpPr>
          <p:nvPr/>
        </p:nvSpPr>
        <p:spPr bwMode="auto">
          <a:xfrm>
            <a:off x="6032500" y="608013"/>
            <a:ext cx="46038" cy="6053137"/>
          </a:xfrm>
          <a:custGeom>
            <a:avLst/>
            <a:gdLst>
              <a:gd name="T0" fmla="*/ 0 w 1"/>
              <a:gd name="T1" fmla="*/ 2147483647 h 4032"/>
              <a:gd name="T2" fmla="*/ 0 w 1"/>
              <a:gd name="T3" fmla="*/ 0 h 4032"/>
              <a:gd name="T4" fmla="*/ 0 60000 65536"/>
              <a:gd name="T5" fmla="*/ 0 60000 65536"/>
              <a:gd name="T6" fmla="*/ 0 w 1"/>
              <a:gd name="T7" fmla="*/ 0 h 4032"/>
              <a:gd name="T8" fmla="*/ 1 w 1"/>
              <a:gd name="T9" fmla="*/ 4032 h 40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032">
                <a:moveTo>
                  <a:pt x="0" y="4032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256" name="Text Box 3"/>
          <p:cNvSpPr txBox="1">
            <a:spLocks noChangeArrowheads="1"/>
          </p:cNvSpPr>
          <p:nvPr/>
        </p:nvSpPr>
        <p:spPr bwMode="auto">
          <a:xfrm>
            <a:off x="5726113" y="291941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57" name="Line 6"/>
          <p:cNvSpPr>
            <a:spLocks noChangeShapeType="1"/>
          </p:cNvSpPr>
          <p:nvPr/>
        </p:nvSpPr>
        <p:spPr bwMode="auto">
          <a:xfrm>
            <a:off x="4108450" y="4557713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258" name="Freeform 7"/>
          <p:cNvSpPr>
            <a:spLocks/>
          </p:cNvSpPr>
          <p:nvPr/>
        </p:nvSpPr>
        <p:spPr bwMode="auto">
          <a:xfrm>
            <a:off x="4060825" y="4941888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259" name="Freeform 10"/>
          <p:cNvSpPr>
            <a:spLocks/>
          </p:cNvSpPr>
          <p:nvPr/>
        </p:nvSpPr>
        <p:spPr bwMode="auto">
          <a:xfrm>
            <a:off x="4090988" y="5318125"/>
            <a:ext cx="4932362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260" name="Freeform 11"/>
          <p:cNvSpPr>
            <a:spLocks/>
          </p:cNvSpPr>
          <p:nvPr/>
        </p:nvSpPr>
        <p:spPr bwMode="auto">
          <a:xfrm>
            <a:off x="4054475" y="2584450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261" name="Freeform 12"/>
          <p:cNvSpPr>
            <a:spLocks/>
          </p:cNvSpPr>
          <p:nvPr/>
        </p:nvSpPr>
        <p:spPr bwMode="auto">
          <a:xfrm>
            <a:off x="4054475" y="2174875"/>
            <a:ext cx="4957763" cy="12700"/>
          </a:xfrm>
          <a:custGeom>
            <a:avLst/>
            <a:gdLst>
              <a:gd name="T0" fmla="*/ 0 w 3123"/>
              <a:gd name="T1" fmla="*/ 0 h 8"/>
              <a:gd name="T2" fmla="*/ 2147483647 w 3123"/>
              <a:gd name="T3" fmla="*/ 2147483647 h 8"/>
              <a:gd name="T4" fmla="*/ 0 60000 65536"/>
              <a:gd name="T5" fmla="*/ 0 60000 65536"/>
              <a:gd name="T6" fmla="*/ 0 w 3123"/>
              <a:gd name="T7" fmla="*/ 0 h 8"/>
              <a:gd name="T8" fmla="*/ 3123 w 31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3" h="8">
                <a:moveTo>
                  <a:pt x="0" y="0"/>
                </a:moveTo>
                <a:lnTo>
                  <a:pt x="3123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262" name="Freeform 13"/>
          <p:cNvSpPr>
            <a:spLocks/>
          </p:cNvSpPr>
          <p:nvPr/>
        </p:nvSpPr>
        <p:spPr bwMode="auto">
          <a:xfrm>
            <a:off x="4054475" y="1792288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263" name="Freeform 14"/>
          <p:cNvSpPr>
            <a:spLocks/>
          </p:cNvSpPr>
          <p:nvPr/>
        </p:nvSpPr>
        <p:spPr bwMode="auto">
          <a:xfrm>
            <a:off x="4067175" y="1376363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8264" name="Group 15"/>
          <p:cNvGrpSpPr>
            <a:grpSpLocks/>
          </p:cNvGrpSpPr>
          <p:nvPr/>
        </p:nvGrpSpPr>
        <p:grpSpPr bwMode="auto">
          <a:xfrm>
            <a:off x="4284663" y="404813"/>
            <a:ext cx="4681537" cy="6264275"/>
            <a:chOff x="2699" y="203"/>
            <a:chExt cx="2949" cy="3026"/>
          </a:xfrm>
        </p:grpSpPr>
        <p:sp>
          <p:nvSpPr>
            <p:cNvPr id="8300" name="Freeform 16"/>
            <p:cNvSpPr>
              <a:spLocks/>
            </p:cNvSpPr>
            <p:nvPr/>
          </p:nvSpPr>
          <p:spPr bwMode="auto">
            <a:xfrm>
              <a:off x="2699" y="211"/>
              <a:ext cx="8" cy="2994"/>
            </a:xfrm>
            <a:custGeom>
              <a:avLst/>
              <a:gdLst>
                <a:gd name="T0" fmla="*/ 0 w 8"/>
                <a:gd name="T1" fmla="*/ 0 h 2994"/>
                <a:gd name="T2" fmla="*/ 8 w 8"/>
                <a:gd name="T3" fmla="*/ 2994 h 2994"/>
                <a:gd name="T4" fmla="*/ 0 60000 65536"/>
                <a:gd name="T5" fmla="*/ 0 60000 65536"/>
                <a:gd name="T6" fmla="*/ 0 w 8"/>
                <a:gd name="T7" fmla="*/ 0 h 2994"/>
                <a:gd name="T8" fmla="*/ 8 w 8"/>
                <a:gd name="T9" fmla="*/ 2994 h 29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2994">
                  <a:moveTo>
                    <a:pt x="0" y="0"/>
                  </a:moveTo>
                  <a:lnTo>
                    <a:pt x="8" y="2994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8301" name="Freeform 17"/>
            <p:cNvSpPr>
              <a:spLocks/>
            </p:cNvSpPr>
            <p:nvPr/>
          </p:nvSpPr>
          <p:spPr bwMode="auto">
            <a:xfrm>
              <a:off x="2971" y="203"/>
              <a:ext cx="8" cy="3026"/>
            </a:xfrm>
            <a:custGeom>
              <a:avLst/>
              <a:gdLst>
                <a:gd name="T0" fmla="*/ 8 w 8"/>
                <a:gd name="T1" fmla="*/ 0 h 3026"/>
                <a:gd name="T2" fmla="*/ 0 w 8"/>
                <a:gd name="T3" fmla="*/ 3026 h 3026"/>
                <a:gd name="T4" fmla="*/ 0 60000 65536"/>
                <a:gd name="T5" fmla="*/ 0 60000 65536"/>
                <a:gd name="T6" fmla="*/ 0 w 8"/>
                <a:gd name="T7" fmla="*/ 0 h 3026"/>
                <a:gd name="T8" fmla="*/ 8 w 8"/>
                <a:gd name="T9" fmla="*/ 3026 h 30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3026">
                  <a:moveTo>
                    <a:pt x="8" y="0"/>
                  </a:moveTo>
                  <a:lnTo>
                    <a:pt x="0" y="3026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8302" name="Freeform 18"/>
            <p:cNvSpPr>
              <a:spLocks/>
            </p:cNvSpPr>
            <p:nvPr/>
          </p:nvSpPr>
          <p:spPr bwMode="auto">
            <a:xfrm>
              <a:off x="3243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8303" name="Freeform 19"/>
            <p:cNvSpPr>
              <a:spLocks/>
            </p:cNvSpPr>
            <p:nvPr/>
          </p:nvSpPr>
          <p:spPr bwMode="auto">
            <a:xfrm>
              <a:off x="3515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8304" name="Freeform 20"/>
            <p:cNvSpPr>
              <a:spLocks/>
            </p:cNvSpPr>
            <p:nvPr/>
          </p:nvSpPr>
          <p:spPr bwMode="auto">
            <a:xfrm>
              <a:off x="5639" y="219"/>
              <a:ext cx="9" cy="3010"/>
            </a:xfrm>
            <a:custGeom>
              <a:avLst/>
              <a:gdLst>
                <a:gd name="T0" fmla="*/ 9 w 9"/>
                <a:gd name="T1" fmla="*/ 0 h 3010"/>
                <a:gd name="T2" fmla="*/ 0 w 9"/>
                <a:gd name="T3" fmla="*/ 3010 h 3010"/>
                <a:gd name="T4" fmla="*/ 0 60000 65536"/>
                <a:gd name="T5" fmla="*/ 0 60000 65536"/>
                <a:gd name="T6" fmla="*/ 0 w 9"/>
                <a:gd name="T7" fmla="*/ 0 h 3010"/>
                <a:gd name="T8" fmla="*/ 9 w 9"/>
                <a:gd name="T9" fmla="*/ 3010 h 30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" h="3010">
                  <a:moveTo>
                    <a:pt x="9" y="0"/>
                  </a:moveTo>
                  <a:lnTo>
                    <a:pt x="0" y="30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8305" name="Freeform 21"/>
            <p:cNvSpPr>
              <a:spLocks/>
            </p:cNvSpPr>
            <p:nvPr/>
          </p:nvSpPr>
          <p:spPr bwMode="auto">
            <a:xfrm>
              <a:off x="4332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8306" name="Freeform 22"/>
            <p:cNvSpPr>
              <a:spLocks/>
            </p:cNvSpPr>
            <p:nvPr/>
          </p:nvSpPr>
          <p:spPr bwMode="auto">
            <a:xfrm>
              <a:off x="4604" y="203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8307" name="Freeform 23"/>
            <p:cNvSpPr>
              <a:spLocks/>
            </p:cNvSpPr>
            <p:nvPr/>
          </p:nvSpPr>
          <p:spPr bwMode="auto">
            <a:xfrm>
              <a:off x="4876" y="219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8308" name="Freeform 24"/>
            <p:cNvSpPr>
              <a:spLocks/>
            </p:cNvSpPr>
            <p:nvPr/>
          </p:nvSpPr>
          <p:spPr bwMode="auto">
            <a:xfrm>
              <a:off x="5140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8309" name="Freeform 25"/>
            <p:cNvSpPr>
              <a:spLocks/>
            </p:cNvSpPr>
            <p:nvPr/>
          </p:nvSpPr>
          <p:spPr bwMode="auto">
            <a:xfrm>
              <a:off x="5419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sp>
        <p:nvSpPr>
          <p:cNvPr id="8265" name="Text Box 26"/>
          <p:cNvSpPr txBox="1">
            <a:spLocks noChangeArrowheads="1"/>
          </p:cNvSpPr>
          <p:nvPr/>
        </p:nvSpPr>
        <p:spPr bwMode="auto">
          <a:xfrm>
            <a:off x="8764588" y="2930525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8266" name="Text Box 27"/>
          <p:cNvSpPr txBox="1">
            <a:spLocks noChangeArrowheads="1"/>
          </p:cNvSpPr>
          <p:nvPr/>
        </p:nvSpPr>
        <p:spPr bwMode="auto">
          <a:xfrm>
            <a:off x="5659438" y="544513"/>
            <a:ext cx="320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8267" name="Text Box 34"/>
          <p:cNvSpPr txBox="1">
            <a:spLocks noChangeArrowheads="1"/>
          </p:cNvSpPr>
          <p:nvPr/>
        </p:nvSpPr>
        <p:spPr bwMode="auto">
          <a:xfrm>
            <a:off x="6273800" y="2989263"/>
            <a:ext cx="37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68" name="Freeform 51"/>
          <p:cNvSpPr>
            <a:spLocks/>
          </p:cNvSpPr>
          <p:nvPr/>
        </p:nvSpPr>
        <p:spPr bwMode="auto">
          <a:xfrm>
            <a:off x="4067175" y="5708650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269" name="Freeform 77"/>
          <p:cNvSpPr>
            <a:spLocks/>
          </p:cNvSpPr>
          <p:nvPr/>
        </p:nvSpPr>
        <p:spPr bwMode="auto">
          <a:xfrm>
            <a:off x="4067175" y="60928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270" name="Freeform 78"/>
          <p:cNvSpPr>
            <a:spLocks/>
          </p:cNvSpPr>
          <p:nvPr/>
        </p:nvSpPr>
        <p:spPr bwMode="auto">
          <a:xfrm>
            <a:off x="4067175" y="65246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271" name="Text Box 34"/>
          <p:cNvSpPr txBox="1">
            <a:spLocks noChangeArrowheads="1"/>
          </p:cNvSpPr>
          <p:nvPr/>
        </p:nvSpPr>
        <p:spPr bwMode="auto">
          <a:xfrm>
            <a:off x="5659438" y="2368550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AutoShape 136"/>
          <p:cNvSpPr>
            <a:spLocks noChangeArrowheads="1"/>
          </p:cNvSpPr>
          <p:nvPr/>
        </p:nvSpPr>
        <p:spPr bwMode="auto">
          <a:xfrm>
            <a:off x="6586538" y="2903538"/>
            <a:ext cx="144462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8" name="AutoShape 136"/>
          <p:cNvSpPr>
            <a:spLocks noChangeArrowheads="1"/>
          </p:cNvSpPr>
          <p:nvPr/>
        </p:nvSpPr>
        <p:spPr bwMode="auto">
          <a:xfrm>
            <a:off x="7875588" y="2892425"/>
            <a:ext cx="144462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274" name="Freeform 25"/>
          <p:cNvSpPr>
            <a:spLocks/>
          </p:cNvSpPr>
          <p:nvPr/>
        </p:nvSpPr>
        <p:spPr bwMode="auto">
          <a:xfrm>
            <a:off x="6464300" y="427038"/>
            <a:ext cx="1588" cy="6215062"/>
          </a:xfrm>
          <a:custGeom>
            <a:avLst/>
            <a:gdLst>
              <a:gd name="T0" fmla="*/ 0 w 1"/>
              <a:gd name="T1" fmla="*/ 0 h 3002"/>
              <a:gd name="T2" fmla="*/ 0 w 1"/>
              <a:gd name="T3" fmla="*/ 6214591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71" name="Группа 70"/>
          <p:cNvGrpSpPr>
            <a:grpSpLocks/>
          </p:cNvGrpSpPr>
          <p:nvPr/>
        </p:nvGrpSpPr>
        <p:grpSpPr bwMode="auto">
          <a:xfrm flipV="1">
            <a:off x="6175375" y="1306513"/>
            <a:ext cx="2259013" cy="4478337"/>
            <a:chOff x="539552" y="1265797"/>
            <a:chExt cx="2881313" cy="4395787"/>
          </a:xfrm>
        </p:grpSpPr>
        <p:sp>
          <p:nvSpPr>
            <p:cNvPr id="8298" name="Freeform 105"/>
            <p:cNvSpPr>
              <a:spLocks/>
            </p:cNvSpPr>
            <p:nvPr/>
          </p:nvSpPr>
          <p:spPr bwMode="auto">
            <a:xfrm>
              <a:off x="539552" y="1265797"/>
              <a:ext cx="2881313" cy="4324350"/>
            </a:xfrm>
            <a:custGeom>
              <a:avLst/>
              <a:gdLst>
                <a:gd name="T0" fmla="*/ 0 w 1815"/>
                <a:gd name="T1" fmla="*/ 2147483647 h 2724"/>
                <a:gd name="T2" fmla="*/ 2147483647 w 1815"/>
                <a:gd name="T3" fmla="*/ 2147483647 h 2724"/>
                <a:gd name="T4" fmla="*/ 2147483647 w 1815"/>
                <a:gd name="T5" fmla="*/ 2147483647 h 2724"/>
                <a:gd name="T6" fmla="*/ 2147483647 w 1815"/>
                <a:gd name="T7" fmla="*/ 2147483647 h 2724"/>
                <a:gd name="T8" fmla="*/ 2147483647 w 1815"/>
                <a:gd name="T9" fmla="*/ 2147483647 h 2724"/>
                <a:gd name="T10" fmla="*/ 2147483647 w 1815"/>
                <a:gd name="T11" fmla="*/ 2147483647 h 2724"/>
                <a:gd name="T12" fmla="*/ 2147483647 w 1815"/>
                <a:gd name="T13" fmla="*/ 0 h 27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15"/>
                <a:gd name="T22" fmla="*/ 0 h 2724"/>
                <a:gd name="T23" fmla="*/ 1815 w 1815"/>
                <a:gd name="T24" fmla="*/ 2724 h 27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15" h="2724">
                  <a:moveTo>
                    <a:pt x="0" y="45"/>
                  </a:moveTo>
                  <a:cubicBezTo>
                    <a:pt x="65" y="330"/>
                    <a:pt x="284" y="1349"/>
                    <a:pt x="390" y="1753"/>
                  </a:cubicBezTo>
                  <a:cubicBezTo>
                    <a:pt x="496" y="2157"/>
                    <a:pt x="553" y="2308"/>
                    <a:pt x="639" y="2469"/>
                  </a:cubicBezTo>
                  <a:cubicBezTo>
                    <a:pt x="725" y="2630"/>
                    <a:pt x="816" y="2724"/>
                    <a:pt x="907" y="2721"/>
                  </a:cubicBezTo>
                  <a:cubicBezTo>
                    <a:pt x="998" y="2718"/>
                    <a:pt x="1096" y="2620"/>
                    <a:pt x="1184" y="2453"/>
                  </a:cubicBezTo>
                  <a:cubicBezTo>
                    <a:pt x="1272" y="2286"/>
                    <a:pt x="1328" y="2131"/>
                    <a:pt x="1433" y="1722"/>
                  </a:cubicBezTo>
                  <a:cubicBezTo>
                    <a:pt x="1538" y="1313"/>
                    <a:pt x="1736" y="359"/>
                    <a:pt x="1815" y="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8299" name="AutoShape 136"/>
            <p:cNvSpPr>
              <a:spLocks noChangeArrowheads="1"/>
            </p:cNvSpPr>
            <p:nvPr/>
          </p:nvSpPr>
          <p:spPr bwMode="auto">
            <a:xfrm>
              <a:off x="1907976" y="5518709"/>
              <a:ext cx="144463" cy="142875"/>
            </a:xfrm>
            <a:prstGeom prst="flowChartConnector">
              <a:avLst/>
            </a:prstGeom>
            <a:gradFill rotWithShape="1">
              <a:gsLst>
                <a:gs pos="0">
                  <a:srgbClr val="0066FF"/>
                </a:gs>
                <a:gs pos="100000">
                  <a:srgbClr val="002F7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>
                <a:latin typeface="Calibri" pitchFamily="34" charset="0"/>
              </a:endParaRPr>
            </a:p>
          </p:txBody>
        </p:sp>
      </p:grpSp>
      <p:sp>
        <p:nvSpPr>
          <p:cNvPr id="8276" name="Freeform 8"/>
          <p:cNvSpPr>
            <a:spLocks/>
          </p:cNvSpPr>
          <p:nvPr/>
        </p:nvSpPr>
        <p:spPr bwMode="auto">
          <a:xfrm>
            <a:off x="4114800" y="3414713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277" name="Freeform 8"/>
          <p:cNvSpPr>
            <a:spLocks/>
          </p:cNvSpPr>
          <p:nvPr/>
        </p:nvSpPr>
        <p:spPr bwMode="auto">
          <a:xfrm>
            <a:off x="4252913" y="3802063"/>
            <a:ext cx="4970462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278" name="Freeform 8"/>
          <p:cNvSpPr>
            <a:spLocks/>
          </p:cNvSpPr>
          <p:nvPr/>
        </p:nvSpPr>
        <p:spPr bwMode="auto">
          <a:xfrm>
            <a:off x="4017963" y="992188"/>
            <a:ext cx="4970462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aphicFrame>
        <p:nvGraphicFramePr>
          <p:cNvPr id="72" name="Object 51"/>
          <p:cNvGraphicFramePr>
            <a:graphicFrameLocks noChangeAspect="1"/>
          </p:cNvGraphicFramePr>
          <p:nvPr/>
        </p:nvGraphicFramePr>
        <p:xfrm>
          <a:off x="611188" y="220663"/>
          <a:ext cx="1657350" cy="773112"/>
        </p:xfrm>
        <a:graphic>
          <a:graphicData uri="http://schemas.openxmlformats.org/presentationml/2006/ole">
            <p:oleObj spid="_x0000_s8243" name="Формула" r:id="rId3" imgW="418918" imgH="165028" progId="Equation.3">
              <p:embed/>
            </p:oleObj>
          </a:graphicData>
        </a:graphic>
      </p:graphicFrame>
      <p:graphicFrame>
        <p:nvGraphicFramePr>
          <p:cNvPr id="73" name="Object 52"/>
          <p:cNvGraphicFramePr>
            <a:graphicFrameLocks noChangeAspect="1"/>
          </p:cNvGraphicFramePr>
          <p:nvPr/>
        </p:nvGraphicFramePr>
        <p:xfrm>
          <a:off x="468313" y="993775"/>
          <a:ext cx="3165475" cy="1050925"/>
        </p:xfrm>
        <a:graphic>
          <a:graphicData uri="http://schemas.openxmlformats.org/presentationml/2006/ole">
            <p:oleObj spid="_x0000_s8244" name="Формула" r:id="rId4" imgW="761760" imgH="228600" progId="Equation.3">
              <p:embed/>
            </p:oleObj>
          </a:graphicData>
        </a:graphic>
      </p:graphicFrame>
      <p:graphicFrame>
        <p:nvGraphicFramePr>
          <p:cNvPr id="74" name="Object 53"/>
          <p:cNvGraphicFramePr>
            <a:graphicFrameLocks noChangeAspect="1"/>
          </p:cNvGraphicFramePr>
          <p:nvPr/>
        </p:nvGraphicFramePr>
        <p:xfrm>
          <a:off x="260350" y="2000250"/>
          <a:ext cx="5154613" cy="963613"/>
        </p:xfrm>
        <a:graphic>
          <a:graphicData uri="http://schemas.openxmlformats.org/presentationml/2006/ole">
            <p:oleObj spid="_x0000_s8245" name="Формула" r:id="rId5" imgW="1155600" imgH="215640" progId="Equation.3">
              <p:embed/>
            </p:oleObj>
          </a:graphicData>
        </a:graphic>
      </p:graphicFrame>
      <p:sp>
        <p:nvSpPr>
          <p:cNvPr id="77" name="Text Box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500722" y="2989759"/>
            <a:ext cx="557589" cy="461665"/>
          </a:xfrm>
          <a:prstGeom prst="rect">
            <a:avLst/>
          </a:prstGeom>
          <a:blipFill rotWithShape="1">
            <a:blip r:embed="rId6"/>
            <a:stretch>
              <a:fillRect b="-1316"/>
            </a:stretch>
          </a:blipFill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78" name="Text Box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7665037" y="2988162"/>
            <a:ext cx="564705" cy="461665"/>
          </a:xfrm>
          <a:prstGeom prst="rect">
            <a:avLst/>
          </a:prstGeom>
          <a:blipFill rotWithShape="1">
            <a:blip r:embed="rId7"/>
            <a:stretch>
              <a:fillRect b="-1316"/>
            </a:stretch>
          </a:blipFill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83" name="Text Box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7058311" y="2985294"/>
            <a:ext cx="551881" cy="461665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84" name="Text Box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462804" y="1173836"/>
            <a:ext cx="546881" cy="461665"/>
          </a:xfrm>
          <a:prstGeom prst="rect">
            <a:avLst/>
          </a:prstGeom>
          <a:blipFill rotWithShape="1">
            <a:blip r:embed="rId9"/>
            <a:stretch>
              <a:fillRect b="-12000"/>
            </a:stretch>
          </a:blipFill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graphicFrame>
        <p:nvGraphicFramePr>
          <p:cNvPr id="85" name="Object 54"/>
          <p:cNvGraphicFramePr>
            <a:graphicFrameLocks noChangeAspect="1"/>
          </p:cNvGraphicFramePr>
          <p:nvPr/>
        </p:nvGraphicFramePr>
        <p:xfrm>
          <a:off x="611188" y="3271838"/>
          <a:ext cx="3025775" cy="1087437"/>
        </p:xfrm>
        <a:graphic>
          <a:graphicData uri="http://schemas.openxmlformats.org/presentationml/2006/ole">
            <p:oleObj spid="_x0000_s8246" name="Формула" r:id="rId10" imgW="533160" imgH="228600" progId="Equation.3">
              <p:embed/>
            </p:oleObj>
          </a:graphicData>
        </a:graphic>
      </p:graphicFrame>
      <p:graphicFrame>
        <p:nvGraphicFramePr>
          <p:cNvPr id="86" name="Object 55"/>
          <p:cNvGraphicFramePr>
            <a:graphicFrameLocks noChangeAspect="1"/>
          </p:cNvGraphicFramePr>
          <p:nvPr/>
        </p:nvGraphicFramePr>
        <p:xfrm>
          <a:off x="611188" y="4211638"/>
          <a:ext cx="3057525" cy="1069975"/>
        </p:xfrm>
        <a:graphic>
          <a:graphicData uri="http://schemas.openxmlformats.org/presentationml/2006/ole">
            <p:oleObj spid="_x0000_s8247" name="Формула" r:id="rId11" imgW="495000" imgH="228600" progId="Equation.3">
              <p:embed/>
            </p:oleObj>
          </a:graphicData>
        </a:graphic>
      </p:graphicFrame>
      <p:graphicFrame>
        <p:nvGraphicFramePr>
          <p:cNvPr id="29" name="Object 56"/>
          <p:cNvGraphicFramePr>
            <a:graphicFrameLocks noChangeAspect="1"/>
          </p:cNvGraphicFramePr>
          <p:nvPr/>
        </p:nvGraphicFramePr>
        <p:xfrm>
          <a:off x="971550" y="2198688"/>
          <a:ext cx="2095500" cy="963612"/>
        </p:xfrm>
        <a:graphic>
          <a:graphicData uri="http://schemas.openxmlformats.org/presentationml/2006/ole">
            <p:oleObj spid="_x0000_s8248" name="Формула" r:id="rId12" imgW="469800" imgH="215640" progId="Equation.3">
              <p:embed/>
            </p:oleObj>
          </a:graphicData>
        </a:graphic>
      </p:graphicFrame>
      <p:grpSp>
        <p:nvGrpSpPr>
          <p:cNvPr id="61" name="Group 128"/>
          <p:cNvGrpSpPr>
            <a:grpSpLocks/>
          </p:cNvGrpSpPr>
          <p:nvPr/>
        </p:nvGrpSpPr>
        <p:grpSpPr bwMode="auto">
          <a:xfrm rot="-1284287">
            <a:off x="5100638" y="4035425"/>
            <a:ext cx="723900" cy="1825625"/>
            <a:chOff x="3797" y="754"/>
            <a:chExt cx="852" cy="1931"/>
          </a:xfrm>
        </p:grpSpPr>
        <p:sp>
          <p:nvSpPr>
            <p:cNvPr id="8294" name="Freeform 129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65" name="Freeform 130"/>
            <p:cNvSpPr>
              <a:spLocks/>
            </p:cNvSpPr>
            <p:nvPr/>
          </p:nvSpPr>
          <p:spPr bwMode="auto">
            <a:xfrm rot="78698">
              <a:off x="4429" y="2313"/>
              <a:ext cx="215" cy="371"/>
            </a:xfrm>
            <a:custGeom>
              <a:avLst/>
              <a:gdLst>
                <a:gd name="T0" fmla="*/ 316 w 316"/>
                <a:gd name="T1" fmla="*/ 608 h 608"/>
                <a:gd name="T2" fmla="*/ 227 w 316"/>
                <a:gd name="T3" fmla="*/ 0 h 608"/>
                <a:gd name="T4" fmla="*/ 0 w 316"/>
                <a:gd name="T5" fmla="*/ 90 h 608"/>
                <a:gd name="T6" fmla="*/ 316 w 316"/>
                <a:gd name="T7" fmla="*/ 608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296" name="Freeform 131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8297" name="Freeform 132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grpSp>
        <p:nvGrpSpPr>
          <p:cNvPr id="69" name="Group 135"/>
          <p:cNvGrpSpPr>
            <a:grpSpLocks/>
          </p:cNvGrpSpPr>
          <p:nvPr/>
        </p:nvGrpSpPr>
        <p:grpSpPr bwMode="auto">
          <a:xfrm rot="2761884" flipH="1">
            <a:off x="7835901" y="53975"/>
            <a:ext cx="723900" cy="1825625"/>
            <a:chOff x="3797" y="754"/>
            <a:chExt cx="852" cy="1931"/>
          </a:xfrm>
        </p:grpSpPr>
        <p:sp>
          <p:nvSpPr>
            <p:cNvPr id="8290" name="Freeform 136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76" name="Freeform 137"/>
            <p:cNvSpPr>
              <a:spLocks/>
            </p:cNvSpPr>
            <p:nvPr/>
          </p:nvSpPr>
          <p:spPr bwMode="auto">
            <a:xfrm rot="78698">
              <a:off x="4430" y="2314"/>
              <a:ext cx="215" cy="371"/>
            </a:xfrm>
            <a:custGeom>
              <a:avLst/>
              <a:gdLst>
                <a:gd name="T0" fmla="*/ 316 w 316"/>
                <a:gd name="T1" fmla="*/ 608 h 608"/>
                <a:gd name="T2" fmla="*/ 227 w 316"/>
                <a:gd name="T3" fmla="*/ 0 h 608"/>
                <a:gd name="T4" fmla="*/ 0 w 316"/>
                <a:gd name="T5" fmla="*/ 90 h 608"/>
                <a:gd name="T6" fmla="*/ 316 w 316"/>
                <a:gd name="T7" fmla="*/ 608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292" name="Freeform 138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8293" name="Freeform 139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graphicFrame>
        <p:nvGraphicFramePr>
          <p:cNvPr id="30" name="Object 57"/>
          <p:cNvGraphicFramePr>
            <a:graphicFrameLocks noChangeAspect="1"/>
          </p:cNvGraphicFramePr>
          <p:nvPr/>
        </p:nvGraphicFramePr>
        <p:xfrm>
          <a:off x="7397750" y="427038"/>
          <a:ext cx="1625600" cy="928687"/>
        </p:xfrm>
        <a:graphic>
          <a:graphicData uri="http://schemas.openxmlformats.org/presentationml/2006/ole">
            <p:oleObj spid="_x0000_s8249" name="Формула" r:id="rId13" imgW="355292" imgH="203024" progId="Equation.3">
              <p:embed/>
            </p:oleObj>
          </a:graphicData>
        </a:graphic>
      </p:graphicFrame>
      <p:graphicFrame>
        <p:nvGraphicFramePr>
          <p:cNvPr id="39" name="Object 58"/>
          <p:cNvGraphicFramePr>
            <a:graphicFrameLocks noChangeAspect="1"/>
          </p:cNvGraphicFramePr>
          <p:nvPr/>
        </p:nvGraphicFramePr>
        <p:xfrm>
          <a:off x="7364413" y="5600700"/>
          <a:ext cx="1625600" cy="930275"/>
        </p:xfrm>
        <a:graphic>
          <a:graphicData uri="http://schemas.openxmlformats.org/presentationml/2006/ole">
            <p:oleObj spid="_x0000_s8250" name="Формула" r:id="rId14" imgW="355292" imgH="203024" progId="Equation.3">
              <p:embed/>
            </p:oleObj>
          </a:graphicData>
        </a:graphic>
      </p:graphicFrame>
      <p:cxnSp>
        <p:nvCxnSpPr>
          <p:cNvPr id="41" name="Прямая соединительная линия 40"/>
          <p:cNvCxnSpPr>
            <a:stCxn id="8299" idx="0"/>
          </p:cNvCxnSpPr>
          <p:nvPr/>
        </p:nvCxnSpPr>
        <p:spPr>
          <a:xfrm flipH="1">
            <a:off x="7294563" y="1450975"/>
            <a:ext cx="9525" cy="152400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5980113" y="1357313"/>
            <a:ext cx="1268412" cy="1270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4108450" y="2930525"/>
            <a:ext cx="4891088" cy="206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6032500" y="1376363"/>
            <a:ext cx="0" cy="516890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Овал 52"/>
          <p:cNvSpPr/>
          <p:nvPr/>
        </p:nvSpPr>
        <p:spPr>
          <a:xfrm>
            <a:off x="5964238" y="1300163"/>
            <a:ext cx="144462" cy="139700"/>
          </a:xfrm>
          <a:prstGeom prst="ellips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37335E-6 C 0.00139 -0.01874 -0.00017 -0.06015 0.00903 -0.07773 C 0.01059 -0.08374 0.01268 -0.08814 0.01407 -0.09392 C 0.01493 -0.10479 0.01528 -0.11543 0.01615 -0.1263 C 0.01719 -0.13926 0.02101 -0.15244 0.02309 -0.16517 C 0.02362 -0.17951 0.02275 -0.1913 0.02622 -0.20426 C 0.02743 -0.21559 0.02848 -0.22716 0.03125 -0.2378 C 0.03212 -0.24636 0.03247 -0.25492 0.03629 -0.26209 C 0.03768 -0.27088 0.03855 -0.27666 0.03924 -0.28638 C 0.03976 -0.30951 0.03264 -0.33264 0.04445 -0.34837 C 0.04549 -0.35277 0.04948 -0.3604 0.04948 -0.36017 C 0.05209 -0.38122 0.05556 -0.39972 0.05955 -0.41962 C 0.06094 -0.44553 0.05851 -0.46449 0.06962 -0.48554 C 0.07153 -0.49572 0.07205 -0.50613 0.07362 -0.51654 C 0.07396 -0.52186 0.07379 -0.52741 0.07466 -0.53273 C 0.07518 -0.53597 0.07761 -0.53782 0.07865 -0.54083 C 0.08264 -0.55193 0.0875 -0.56281 0.09289 -0.57298 C 0.0948 -0.58039 0.09671 -0.58756 0.10087 -0.59311 C 0.10261 -0.60005 0.10556 -0.60884 0.11007 -0.61347 C 0.11198 -0.61555 0.11407 -0.61694 0.11615 -0.61879 C 0.11702 -0.61948 0.1191 -0.62017 0.1191 -0.61994 " pathEditMode="relative" rAng="0" ptsTypes="ffffffffffffffffffffA">
                                      <p:cBhvr>
                                        <p:cTn id="16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-310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500"/>
                            </p:stCondLst>
                            <p:childTnLst>
                              <p:par>
                                <p:cTn id="1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000"/>
                            </p:stCondLst>
                            <p:childTnLst>
                              <p:par>
                                <p:cTn id="1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91626E-6 C 0.00434 0.00902 0.0066 0.01804 0.01407 0.02151 C 0.01841 0.02729 0.02413 0.03215 0.02622 0.04048 C 0.03212 0.06338 0.03629 0.08697 0.04132 0.11034 C 0.04341 0.12005 0.04601 0.12676 0.05052 0.13462 C 0.05209 0.13717 0.05313 0.13995 0.05452 0.14272 C 0.05521 0.14411 0.0566 0.14665 0.0566 0.14688 C 0.05834 0.15475 0.05955 0.16308 0.06163 0.17094 C 0.06233 0.18505 0.06389 0.19639 0.06563 0.21004 C 0.06632 0.22924 0.06788 0.2445 0.07066 0.26255 C 0.07205 0.27157 0.07188 0.27874 0.07674 0.28545 C 0.07795 0.28984 0.07969 0.29308 0.08073 0.29747 C 0.08264 0.32223 0.0816 0.34998 0.08681 0.37427 C 0.0882 0.38121 0.09115 0.38885 0.09288 0.39579 C 0.09445 0.40226 0.09479 0.40943 0.09601 0.41591 C 0.0967 0.42354 0.09705 0.43025 0.09896 0.43742 C 0.09931 0.44552 0.09948 0.45362 0.1 0.46171 C 0.10035 0.46634 0.10295 0.47513 0.10295 0.47536 C 0.10365 0.48508 0.10313 0.49525 0.10504 0.50474 C 0.10573 0.50821 0.10643 0.51191 0.10712 0.51538 C 0.10747 0.51677 0.10799 0.51954 0.10799 0.51977 C 0.10955 0.53712 0.1125 0.55424 0.11407 0.57205 C 0.11459 0.5776 0.11719 0.58269 0.11719 0.58824 C 0.11719 0.60444 0.11719 0.6204 0.11719 0.63659 " pathEditMode="relative" rAng="0" ptsTypes="fffffffffffffffffffffffA">
                                      <p:cBhvr>
                                        <p:cTn id="18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51" y="318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0"/>
                            </p:stCondLst>
                            <p:childTnLst>
                              <p:par>
                                <p:cTn id="19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1" grpId="0" animBg="1"/>
      <p:bldP spid="31" grpId="1" animBg="1"/>
      <p:bldP spid="57" grpId="0" animBg="1"/>
      <p:bldP spid="58" grpId="0" animBg="1"/>
      <p:bldP spid="53" grpId="0" animBg="1"/>
      <p:bldP spid="5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900113" y="201613"/>
            <a:ext cx="6335712" cy="11080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</a:rPr>
              <a:t> y= </a:t>
            </a:r>
            <a:r>
              <a:rPr lang="uk-UA" sz="6600" b="1" i="1" dirty="0" smtClean="0">
                <a:solidFill>
                  <a:srgbClr val="0070C0"/>
                </a:solidFill>
                <a:latin typeface="Times New Roman" pitchFamily="18" charset="0"/>
              </a:rPr>
              <a:t>(</a:t>
            </a:r>
            <a:r>
              <a:rPr lang="en-US" sz="6600" b="1" i="1" dirty="0" smtClean="0">
                <a:solidFill>
                  <a:srgbClr val="0070C0"/>
                </a:solidFill>
                <a:latin typeface="Times New Roman" pitchFamily="18" charset="0"/>
              </a:rPr>
              <a:t>ax</a:t>
            </a:r>
            <a:r>
              <a:rPr lang="en-US" sz="6600" b="1" i="1" baseline="30000" dirty="0" smtClean="0">
                <a:solidFill>
                  <a:srgbClr val="0070C0"/>
                </a:solidFill>
                <a:latin typeface="Times New Roman" pitchFamily="18" charset="0"/>
              </a:rPr>
              <a:t>2 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</a:rPr>
              <a:t>+</a:t>
            </a:r>
            <a:r>
              <a:rPr lang="en-US" sz="6600" b="1" i="1" dirty="0" err="1" smtClean="0">
                <a:solidFill>
                  <a:srgbClr val="0070C0"/>
                </a:solidFill>
                <a:latin typeface="Times New Roman" pitchFamily="18" charset="0"/>
              </a:rPr>
              <a:t>bx</a:t>
            </a:r>
            <a:r>
              <a:rPr lang="uk-UA" sz="6600" b="1" i="1" dirty="0" smtClean="0">
                <a:solidFill>
                  <a:srgbClr val="0070C0"/>
                </a:solidFill>
                <a:latin typeface="Times New Roman" pitchFamily="18" charset="0"/>
              </a:rPr>
              <a:t>)</a:t>
            </a:r>
            <a:r>
              <a:rPr lang="en-US" sz="6600" b="1" i="1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</a:rPr>
              <a:t>+ c</a:t>
            </a:r>
            <a:endParaRPr lang="ru-RU" sz="6600" b="1" i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159000" y="1412875"/>
            <a:ext cx="4176713" cy="10985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i="1" dirty="0">
                <a:latin typeface="Times New Roman" pitchFamily="18" charset="0"/>
              </a:rPr>
              <a:t> y= </a:t>
            </a:r>
            <a:r>
              <a:rPr lang="uk-UA" sz="6600" b="1" i="1" dirty="0" smtClean="0">
                <a:latin typeface="Times New Roman" pitchFamily="18" charset="0"/>
              </a:rPr>
              <a:t>х(</a:t>
            </a:r>
            <a:r>
              <a:rPr lang="uk-UA" sz="6600" b="1" i="1" dirty="0" err="1" smtClean="0">
                <a:latin typeface="Times New Roman" pitchFamily="18" charset="0"/>
              </a:rPr>
              <a:t>ах+</a:t>
            </a:r>
            <a:r>
              <a:rPr lang="en-US" sz="6600" b="1" i="1" dirty="0" smtClean="0">
                <a:latin typeface="Times New Roman" pitchFamily="18" charset="0"/>
              </a:rPr>
              <a:t>b</a:t>
            </a:r>
            <a:r>
              <a:rPr lang="uk-UA" sz="6600" b="1" i="1" dirty="0" smtClean="0">
                <a:latin typeface="Times New Roman" pitchFamily="18" charset="0"/>
              </a:rPr>
              <a:t>)</a:t>
            </a:r>
            <a:endParaRPr lang="ru-RU" sz="6600" b="1" i="1" dirty="0"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63713" y="1403350"/>
            <a:ext cx="5305425" cy="1108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i="1" dirty="0">
                <a:latin typeface="Times New Roman" pitchFamily="18" charset="0"/>
              </a:rPr>
              <a:t> </a:t>
            </a:r>
            <a:r>
              <a:rPr lang="uk-UA" sz="6600" b="1" i="1" dirty="0" smtClean="0">
                <a:latin typeface="Times New Roman" pitchFamily="18" charset="0"/>
              </a:rPr>
              <a:t>1)</a:t>
            </a:r>
            <a:r>
              <a:rPr lang="en-US" sz="6600" b="1" i="1" dirty="0" smtClean="0">
                <a:latin typeface="Times New Roman" pitchFamily="18" charset="0"/>
              </a:rPr>
              <a:t>y</a:t>
            </a:r>
            <a:r>
              <a:rPr lang="en-US" sz="6600" b="1" i="1" dirty="0">
                <a:latin typeface="Times New Roman" pitchFamily="18" charset="0"/>
              </a:rPr>
              <a:t>= ax</a:t>
            </a:r>
            <a:r>
              <a:rPr lang="en-US" sz="6600" b="1" i="1" baseline="30000" dirty="0">
                <a:latin typeface="Times New Roman" pitchFamily="18" charset="0"/>
              </a:rPr>
              <a:t>2 </a:t>
            </a:r>
            <a:r>
              <a:rPr lang="en-US" sz="6600" b="1" i="1" dirty="0">
                <a:latin typeface="Times New Roman" pitchFamily="18" charset="0"/>
              </a:rPr>
              <a:t>+</a:t>
            </a:r>
            <a:r>
              <a:rPr lang="en-US" sz="6600" b="1" i="1" dirty="0" err="1">
                <a:latin typeface="Times New Roman" pitchFamily="18" charset="0"/>
              </a:rPr>
              <a:t>bx</a:t>
            </a:r>
            <a:r>
              <a:rPr lang="en-US" sz="6600" b="1" i="1" dirty="0">
                <a:latin typeface="Times New Roman" pitchFamily="18" charset="0"/>
              </a:rPr>
              <a:t> </a:t>
            </a:r>
            <a:endParaRPr lang="ru-RU" sz="6600" b="1" i="1" dirty="0"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07504" y="2708920"/>
            <a:ext cx="8928992" cy="2136290"/>
          </a:xfrm>
          <a:prstGeom prst="rect">
            <a:avLst/>
          </a:prstGeom>
          <a:blipFill rotWithShape="1">
            <a:blip r:embed="rId2"/>
            <a:stretch>
              <a:fillRect t="-7324" r="-2929" b="-6761"/>
            </a:stretch>
          </a:blipFill>
          <a:ln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6" name="Стрелка вверх 5"/>
          <p:cNvSpPr/>
          <p:nvPr/>
        </p:nvSpPr>
        <p:spPr>
          <a:xfrm>
            <a:off x="7366000" y="212725"/>
            <a:ext cx="431800" cy="1008063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8532813" y="161925"/>
            <a:ext cx="431800" cy="1108075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667625" y="350838"/>
            <a:ext cx="1008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 b="1">
                <a:latin typeface="Times New Roman" pitchFamily="18" charset="0"/>
                <a:cs typeface="Times New Roman" pitchFamily="18" charset="0"/>
              </a:rPr>
              <a:t>або</a:t>
            </a:r>
            <a:endParaRPr lang="ru-RU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650" y="5373688"/>
            <a:ext cx="8929688" cy="7080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Графік симетричний відносно  своєї  осі 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xit" presetSubtype="4" fill="hold" grpId="1" nodeType="after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4" grpId="1" animBg="1"/>
      <p:bldP spid="6" grpId="0" animBg="1"/>
      <p:bldP spid="7" grpId="0" animBg="1"/>
      <p:bldP spid="8" grpId="0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675" y="236538"/>
            <a:ext cx="3567113" cy="7683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y = x² - 6x + 5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9450" y="1206500"/>
            <a:ext cx="2522538" cy="7080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y = x² -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x 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Freeform 50"/>
          <p:cNvSpPr>
            <a:spLocks/>
          </p:cNvSpPr>
          <p:nvPr/>
        </p:nvSpPr>
        <p:spPr bwMode="auto">
          <a:xfrm>
            <a:off x="3995738" y="987425"/>
            <a:ext cx="4945062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988" name="Freeform 8"/>
          <p:cNvSpPr>
            <a:spLocks/>
          </p:cNvSpPr>
          <p:nvPr/>
        </p:nvSpPr>
        <p:spPr bwMode="auto">
          <a:xfrm>
            <a:off x="4173538" y="4214813"/>
            <a:ext cx="4970462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989" name="Freeform 2"/>
          <p:cNvSpPr>
            <a:spLocks/>
          </p:cNvSpPr>
          <p:nvPr/>
        </p:nvSpPr>
        <p:spPr bwMode="auto">
          <a:xfrm>
            <a:off x="6032500" y="608013"/>
            <a:ext cx="46038" cy="6053137"/>
          </a:xfrm>
          <a:custGeom>
            <a:avLst/>
            <a:gdLst>
              <a:gd name="T0" fmla="*/ 0 w 1"/>
              <a:gd name="T1" fmla="*/ 2147483647 h 4032"/>
              <a:gd name="T2" fmla="*/ 0 w 1"/>
              <a:gd name="T3" fmla="*/ 0 h 4032"/>
              <a:gd name="T4" fmla="*/ 0 60000 65536"/>
              <a:gd name="T5" fmla="*/ 0 60000 65536"/>
              <a:gd name="T6" fmla="*/ 0 w 1"/>
              <a:gd name="T7" fmla="*/ 0 h 4032"/>
              <a:gd name="T8" fmla="*/ 1 w 1"/>
              <a:gd name="T9" fmla="*/ 4032 h 40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032">
                <a:moveTo>
                  <a:pt x="0" y="4032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5726113" y="291941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1" name="Freeform 5"/>
          <p:cNvSpPr>
            <a:spLocks/>
          </p:cNvSpPr>
          <p:nvPr/>
        </p:nvSpPr>
        <p:spPr bwMode="auto">
          <a:xfrm>
            <a:off x="4027488" y="5343525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992" name="Line 6"/>
          <p:cNvSpPr>
            <a:spLocks noChangeShapeType="1"/>
          </p:cNvSpPr>
          <p:nvPr/>
        </p:nvSpPr>
        <p:spPr bwMode="auto">
          <a:xfrm>
            <a:off x="4054475" y="4960938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993" name="Freeform 7"/>
          <p:cNvSpPr>
            <a:spLocks/>
          </p:cNvSpPr>
          <p:nvPr/>
        </p:nvSpPr>
        <p:spPr bwMode="auto">
          <a:xfrm>
            <a:off x="4041775" y="4557713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994" name="Freeform 9"/>
          <p:cNvSpPr>
            <a:spLocks/>
          </p:cNvSpPr>
          <p:nvPr/>
        </p:nvSpPr>
        <p:spPr bwMode="auto">
          <a:xfrm>
            <a:off x="4027488" y="3771900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995" name="Freeform 10"/>
          <p:cNvSpPr>
            <a:spLocks/>
          </p:cNvSpPr>
          <p:nvPr/>
        </p:nvSpPr>
        <p:spPr bwMode="auto">
          <a:xfrm>
            <a:off x="4067175" y="2960688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996" name="Freeform 11"/>
          <p:cNvSpPr>
            <a:spLocks/>
          </p:cNvSpPr>
          <p:nvPr/>
        </p:nvSpPr>
        <p:spPr bwMode="auto">
          <a:xfrm>
            <a:off x="4054475" y="2584450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997" name="Freeform 12"/>
          <p:cNvSpPr>
            <a:spLocks/>
          </p:cNvSpPr>
          <p:nvPr/>
        </p:nvSpPr>
        <p:spPr bwMode="auto">
          <a:xfrm>
            <a:off x="4054475" y="2174875"/>
            <a:ext cx="4957763" cy="12700"/>
          </a:xfrm>
          <a:custGeom>
            <a:avLst/>
            <a:gdLst>
              <a:gd name="T0" fmla="*/ 0 w 3123"/>
              <a:gd name="T1" fmla="*/ 0 h 8"/>
              <a:gd name="T2" fmla="*/ 2147483647 w 3123"/>
              <a:gd name="T3" fmla="*/ 2147483647 h 8"/>
              <a:gd name="T4" fmla="*/ 0 60000 65536"/>
              <a:gd name="T5" fmla="*/ 0 60000 65536"/>
              <a:gd name="T6" fmla="*/ 0 w 3123"/>
              <a:gd name="T7" fmla="*/ 0 h 8"/>
              <a:gd name="T8" fmla="*/ 3123 w 31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3" h="8">
                <a:moveTo>
                  <a:pt x="0" y="0"/>
                </a:moveTo>
                <a:lnTo>
                  <a:pt x="3123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998" name="Freeform 13"/>
          <p:cNvSpPr>
            <a:spLocks/>
          </p:cNvSpPr>
          <p:nvPr/>
        </p:nvSpPr>
        <p:spPr bwMode="auto">
          <a:xfrm>
            <a:off x="4054475" y="1792288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999" name="Freeform 14"/>
          <p:cNvSpPr>
            <a:spLocks/>
          </p:cNvSpPr>
          <p:nvPr/>
        </p:nvSpPr>
        <p:spPr bwMode="auto">
          <a:xfrm>
            <a:off x="4067175" y="1376363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42000" name="Group 15"/>
          <p:cNvGrpSpPr>
            <a:grpSpLocks/>
          </p:cNvGrpSpPr>
          <p:nvPr/>
        </p:nvGrpSpPr>
        <p:grpSpPr bwMode="auto">
          <a:xfrm>
            <a:off x="4284663" y="404813"/>
            <a:ext cx="4681537" cy="6264275"/>
            <a:chOff x="2699" y="203"/>
            <a:chExt cx="2949" cy="3026"/>
          </a:xfrm>
        </p:grpSpPr>
        <p:sp>
          <p:nvSpPr>
            <p:cNvPr id="42053" name="Freeform 16"/>
            <p:cNvSpPr>
              <a:spLocks/>
            </p:cNvSpPr>
            <p:nvPr/>
          </p:nvSpPr>
          <p:spPr bwMode="auto">
            <a:xfrm>
              <a:off x="2699" y="211"/>
              <a:ext cx="8" cy="2994"/>
            </a:xfrm>
            <a:custGeom>
              <a:avLst/>
              <a:gdLst>
                <a:gd name="T0" fmla="*/ 0 w 8"/>
                <a:gd name="T1" fmla="*/ 0 h 2994"/>
                <a:gd name="T2" fmla="*/ 8 w 8"/>
                <a:gd name="T3" fmla="*/ 2994 h 2994"/>
                <a:gd name="T4" fmla="*/ 0 60000 65536"/>
                <a:gd name="T5" fmla="*/ 0 60000 65536"/>
                <a:gd name="T6" fmla="*/ 0 w 8"/>
                <a:gd name="T7" fmla="*/ 0 h 2994"/>
                <a:gd name="T8" fmla="*/ 8 w 8"/>
                <a:gd name="T9" fmla="*/ 2994 h 29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2994">
                  <a:moveTo>
                    <a:pt x="0" y="0"/>
                  </a:moveTo>
                  <a:lnTo>
                    <a:pt x="8" y="2994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2054" name="Freeform 17"/>
            <p:cNvSpPr>
              <a:spLocks/>
            </p:cNvSpPr>
            <p:nvPr/>
          </p:nvSpPr>
          <p:spPr bwMode="auto">
            <a:xfrm>
              <a:off x="2971" y="203"/>
              <a:ext cx="8" cy="3026"/>
            </a:xfrm>
            <a:custGeom>
              <a:avLst/>
              <a:gdLst>
                <a:gd name="T0" fmla="*/ 8 w 8"/>
                <a:gd name="T1" fmla="*/ 0 h 3026"/>
                <a:gd name="T2" fmla="*/ 0 w 8"/>
                <a:gd name="T3" fmla="*/ 3026 h 3026"/>
                <a:gd name="T4" fmla="*/ 0 60000 65536"/>
                <a:gd name="T5" fmla="*/ 0 60000 65536"/>
                <a:gd name="T6" fmla="*/ 0 w 8"/>
                <a:gd name="T7" fmla="*/ 0 h 3026"/>
                <a:gd name="T8" fmla="*/ 8 w 8"/>
                <a:gd name="T9" fmla="*/ 3026 h 30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3026">
                  <a:moveTo>
                    <a:pt x="8" y="0"/>
                  </a:moveTo>
                  <a:lnTo>
                    <a:pt x="0" y="3026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2055" name="Freeform 18"/>
            <p:cNvSpPr>
              <a:spLocks/>
            </p:cNvSpPr>
            <p:nvPr/>
          </p:nvSpPr>
          <p:spPr bwMode="auto">
            <a:xfrm>
              <a:off x="3243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2056" name="Freeform 19"/>
            <p:cNvSpPr>
              <a:spLocks/>
            </p:cNvSpPr>
            <p:nvPr/>
          </p:nvSpPr>
          <p:spPr bwMode="auto">
            <a:xfrm>
              <a:off x="3515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2057" name="Freeform 20"/>
            <p:cNvSpPr>
              <a:spLocks/>
            </p:cNvSpPr>
            <p:nvPr/>
          </p:nvSpPr>
          <p:spPr bwMode="auto">
            <a:xfrm>
              <a:off x="5639" y="219"/>
              <a:ext cx="9" cy="3010"/>
            </a:xfrm>
            <a:custGeom>
              <a:avLst/>
              <a:gdLst>
                <a:gd name="T0" fmla="*/ 9 w 9"/>
                <a:gd name="T1" fmla="*/ 0 h 3010"/>
                <a:gd name="T2" fmla="*/ 0 w 9"/>
                <a:gd name="T3" fmla="*/ 3010 h 3010"/>
                <a:gd name="T4" fmla="*/ 0 60000 65536"/>
                <a:gd name="T5" fmla="*/ 0 60000 65536"/>
                <a:gd name="T6" fmla="*/ 0 w 9"/>
                <a:gd name="T7" fmla="*/ 0 h 3010"/>
                <a:gd name="T8" fmla="*/ 9 w 9"/>
                <a:gd name="T9" fmla="*/ 3010 h 30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" h="3010">
                  <a:moveTo>
                    <a:pt x="9" y="0"/>
                  </a:moveTo>
                  <a:lnTo>
                    <a:pt x="0" y="30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2058" name="Freeform 21"/>
            <p:cNvSpPr>
              <a:spLocks/>
            </p:cNvSpPr>
            <p:nvPr/>
          </p:nvSpPr>
          <p:spPr bwMode="auto">
            <a:xfrm>
              <a:off x="4332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2059" name="Freeform 22"/>
            <p:cNvSpPr>
              <a:spLocks/>
            </p:cNvSpPr>
            <p:nvPr/>
          </p:nvSpPr>
          <p:spPr bwMode="auto">
            <a:xfrm>
              <a:off x="4604" y="203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2060" name="Freeform 23"/>
            <p:cNvSpPr>
              <a:spLocks/>
            </p:cNvSpPr>
            <p:nvPr/>
          </p:nvSpPr>
          <p:spPr bwMode="auto">
            <a:xfrm>
              <a:off x="4876" y="219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2061" name="Freeform 24"/>
            <p:cNvSpPr>
              <a:spLocks/>
            </p:cNvSpPr>
            <p:nvPr/>
          </p:nvSpPr>
          <p:spPr bwMode="auto">
            <a:xfrm>
              <a:off x="5140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2062" name="Freeform 25"/>
            <p:cNvSpPr>
              <a:spLocks/>
            </p:cNvSpPr>
            <p:nvPr/>
          </p:nvSpPr>
          <p:spPr bwMode="auto">
            <a:xfrm>
              <a:off x="5419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sp>
        <p:nvSpPr>
          <p:cNvPr id="42001" name="Text Box 26"/>
          <p:cNvSpPr txBox="1">
            <a:spLocks noChangeArrowheads="1"/>
          </p:cNvSpPr>
          <p:nvPr/>
        </p:nvSpPr>
        <p:spPr bwMode="auto">
          <a:xfrm>
            <a:off x="8764588" y="2930525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42002" name="Text Box 27"/>
          <p:cNvSpPr txBox="1">
            <a:spLocks noChangeArrowheads="1"/>
          </p:cNvSpPr>
          <p:nvPr/>
        </p:nvSpPr>
        <p:spPr bwMode="auto">
          <a:xfrm>
            <a:off x="5718175" y="774700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42003" name="Line 28"/>
          <p:cNvSpPr>
            <a:spLocks noChangeShapeType="1"/>
          </p:cNvSpPr>
          <p:nvPr/>
        </p:nvSpPr>
        <p:spPr bwMode="auto">
          <a:xfrm flipV="1">
            <a:off x="4021138" y="2960688"/>
            <a:ext cx="5076825" cy="2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42004" name="Freeform 30"/>
          <p:cNvSpPr>
            <a:spLocks/>
          </p:cNvSpPr>
          <p:nvPr/>
        </p:nvSpPr>
        <p:spPr bwMode="auto">
          <a:xfrm>
            <a:off x="3995738" y="3376613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2005" name="Text Box 34"/>
          <p:cNvSpPr txBox="1">
            <a:spLocks noChangeArrowheads="1"/>
          </p:cNvSpPr>
          <p:nvPr/>
        </p:nvSpPr>
        <p:spPr bwMode="auto">
          <a:xfrm>
            <a:off x="6273800" y="2989263"/>
            <a:ext cx="37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06" name="Freeform 51"/>
          <p:cNvSpPr>
            <a:spLocks/>
          </p:cNvSpPr>
          <p:nvPr/>
        </p:nvSpPr>
        <p:spPr bwMode="auto">
          <a:xfrm>
            <a:off x="4067175" y="5708650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2007" name="Freeform 76"/>
          <p:cNvSpPr>
            <a:spLocks/>
          </p:cNvSpPr>
          <p:nvPr/>
        </p:nvSpPr>
        <p:spPr bwMode="auto">
          <a:xfrm>
            <a:off x="3995738" y="608013"/>
            <a:ext cx="4945062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2008" name="Freeform 77"/>
          <p:cNvSpPr>
            <a:spLocks/>
          </p:cNvSpPr>
          <p:nvPr/>
        </p:nvSpPr>
        <p:spPr bwMode="auto">
          <a:xfrm>
            <a:off x="4067175" y="60928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2009" name="Freeform 78"/>
          <p:cNvSpPr>
            <a:spLocks/>
          </p:cNvSpPr>
          <p:nvPr/>
        </p:nvSpPr>
        <p:spPr bwMode="auto">
          <a:xfrm>
            <a:off x="4067175" y="65246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2010" name="Text Box 40"/>
          <p:cNvSpPr txBox="1">
            <a:spLocks noChangeArrowheads="1"/>
          </p:cNvSpPr>
          <p:nvPr/>
        </p:nvSpPr>
        <p:spPr bwMode="auto">
          <a:xfrm>
            <a:off x="5540375" y="4392613"/>
            <a:ext cx="593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-4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11" name="Text Box 40"/>
          <p:cNvSpPr txBox="1">
            <a:spLocks noChangeArrowheads="1"/>
          </p:cNvSpPr>
          <p:nvPr/>
        </p:nvSpPr>
        <p:spPr bwMode="auto">
          <a:xfrm>
            <a:off x="5546725" y="3984625"/>
            <a:ext cx="6953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12" name="Text Box 40"/>
          <p:cNvSpPr txBox="1">
            <a:spLocks noChangeArrowheads="1"/>
          </p:cNvSpPr>
          <p:nvPr/>
        </p:nvSpPr>
        <p:spPr bwMode="auto">
          <a:xfrm>
            <a:off x="5573713" y="3586163"/>
            <a:ext cx="5508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13" name="Text Box 34"/>
          <p:cNvSpPr txBox="1">
            <a:spLocks noChangeArrowheads="1"/>
          </p:cNvSpPr>
          <p:nvPr/>
        </p:nvSpPr>
        <p:spPr bwMode="auto">
          <a:xfrm>
            <a:off x="5659438" y="2368550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14" name="Text Box 34"/>
          <p:cNvSpPr txBox="1">
            <a:spLocks noChangeArrowheads="1"/>
          </p:cNvSpPr>
          <p:nvPr/>
        </p:nvSpPr>
        <p:spPr bwMode="auto">
          <a:xfrm>
            <a:off x="5581650" y="3198813"/>
            <a:ext cx="6048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Freeform 105"/>
          <p:cNvSpPr>
            <a:spLocks/>
          </p:cNvSpPr>
          <p:nvPr/>
        </p:nvSpPr>
        <p:spPr bwMode="auto">
          <a:xfrm>
            <a:off x="5883275" y="2212975"/>
            <a:ext cx="2881313" cy="4324350"/>
          </a:xfrm>
          <a:custGeom>
            <a:avLst/>
            <a:gdLst>
              <a:gd name="T0" fmla="*/ 0 w 1815"/>
              <a:gd name="T1" fmla="*/ 2147483647 h 2724"/>
              <a:gd name="T2" fmla="*/ 2147483647 w 1815"/>
              <a:gd name="T3" fmla="*/ 2147483647 h 2724"/>
              <a:gd name="T4" fmla="*/ 2147483647 w 1815"/>
              <a:gd name="T5" fmla="*/ 2147483647 h 2724"/>
              <a:gd name="T6" fmla="*/ 2147483647 w 1815"/>
              <a:gd name="T7" fmla="*/ 2147483647 h 2724"/>
              <a:gd name="T8" fmla="*/ 2147483647 w 1815"/>
              <a:gd name="T9" fmla="*/ 2147483647 h 2724"/>
              <a:gd name="T10" fmla="*/ 2147483647 w 1815"/>
              <a:gd name="T11" fmla="*/ 2147483647 h 2724"/>
              <a:gd name="T12" fmla="*/ 2147483647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5"/>
              <a:gd name="T22" fmla="*/ 0 h 2724"/>
              <a:gd name="T23" fmla="*/ 1815 w 1815"/>
              <a:gd name="T24" fmla="*/ 2724 h 27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52" name="Group 139"/>
          <p:cNvGrpSpPr>
            <a:grpSpLocks/>
          </p:cNvGrpSpPr>
          <p:nvPr/>
        </p:nvGrpSpPr>
        <p:grpSpPr bwMode="auto">
          <a:xfrm>
            <a:off x="5883275" y="2212975"/>
            <a:ext cx="2881313" cy="4395788"/>
            <a:chOff x="3152" y="-20"/>
            <a:chExt cx="1815" cy="2769"/>
          </a:xfrm>
        </p:grpSpPr>
        <p:sp>
          <p:nvSpPr>
            <p:cNvPr id="42044" name="Freeform 129"/>
            <p:cNvSpPr>
              <a:spLocks/>
            </p:cNvSpPr>
            <p:nvPr/>
          </p:nvSpPr>
          <p:spPr bwMode="auto">
            <a:xfrm>
              <a:off x="3152" y="-20"/>
              <a:ext cx="1815" cy="2724"/>
            </a:xfrm>
            <a:custGeom>
              <a:avLst/>
              <a:gdLst>
                <a:gd name="T0" fmla="*/ 0 w 1815"/>
                <a:gd name="T1" fmla="*/ 45 h 2724"/>
                <a:gd name="T2" fmla="*/ 390 w 1815"/>
                <a:gd name="T3" fmla="*/ 1753 h 2724"/>
                <a:gd name="T4" fmla="*/ 639 w 1815"/>
                <a:gd name="T5" fmla="*/ 2469 h 2724"/>
                <a:gd name="T6" fmla="*/ 907 w 1815"/>
                <a:gd name="T7" fmla="*/ 2721 h 2724"/>
                <a:gd name="T8" fmla="*/ 1184 w 1815"/>
                <a:gd name="T9" fmla="*/ 2453 h 2724"/>
                <a:gd name="T10" fmla="*/ 1433 w 1815"/>
                <a:gd name="T11" fmla="*/ 1722 h 2724"/>
                <a:gd name="T12" fmla="*/ 1815 w 1815"/>
                <a:gd name="T13" fmla="*/ 0 h 27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15"/>
                <a:gd name="T22" fmla="*/ 0 h 2724"/>
                <a:gd name="T23" fmla="*/ 1815 w 1815"/>
                <a:gd name="T24" fmla="*/ 2724 h 27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15" h="2724">
                  <a:moveTo>
                    <a:pt x="0" y="45"/>
                  </a:moveTo>
                  <a:cubicBezTo>
                    <a:pt x="65" y="330"/>
                    <a:pt x="284" y="1349"/>
                    <a:pt x="390" y="1753"/>
                  </a:cubicBezTo>
                  <a:cubicBezTo>
                    <a:pt x="496" y="2157"/>
                    <a:pt x="553" y="2308"/>
                    <a:pt x="639" y="2469"/>
                  </a:cubicBezTo>
                  <a:cubicBezTo>
                    <a:pt x="725" y="2630"/>
                    <a:pt x="816" y="2724"/>
                    <a:pt x="907" y="2721"/>
                  </a:cubicBezTo>
                  <a:cubicBezTo>
                    <a:pt x="998" y="2718"/>
                    <a:pt x="1096" y="2620"/>
                    <a:pt x="1184" y="2453"/>
                  </a:cubicBezTo>
                  <a:cubicBezTo>
                    <a:pt x="1272" y="2286"/>
                    <a:pt x="1328" y="2131"/>
                    <a:pt x="1433" y="1722"/>
                  </a:cubicBezTo>
                  <a:cubicBezTo>
                    <a:pt x="1538" y="1313"/>
                    <a:pt x="1736" y="359"/>
                    <a:pt x="1815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grpSp>
          <p:nvGrpSpPr>
            <p:cNvPr id="42045" name="Group 138"/>
            <p:cNvGrpSpPr>
              <a:grpSpLocks/>
            </p:cNvGrpSpPr>
            <p:nvPr/>
          </p:nvGrpSpPr>
          <p:grpSpPr bwMode="auto">
            <a:xfrm>
              <a:off x="3198" y="391"/>
              <a:ext cx="1723" cy="2358"/>
              <a:chOff x="3198" y="391"/>
              <a:chExt cx="1723" cy="2358"/>
            </a:xfrm>
          </p:grpSpPr>
          <p:sp>
            <p:nvSpPr>
              <p:cNvPr id="42046" name="AutoShape 131"/>
              <p:cNvSpPr>
                <a:spLocks noChangeArrowheads="1"/>
              </p:cNvSpPr>
              <p:nvPr/>
            </p:nvSpPr>
            <p:spPr bwMode="auto">
              <a:xfrm>
                <a:off x="4286" y="2387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2047" name="AutoShape 132"/>
              <p:cNvSpPr>
                <a:spLocks noChangeArrowheads="1"/>
              </p:cNvSpPr>
              <p:nvPr/>
            </p:nvSpPr>
            <p:spPr bwMode="auto">
              <a:xfrm>
                <a:off x="4558" y="1661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2048" name="AutoShape 133"/>
              <p:cNvSpPr>
                <a:spLocks noChangeArrowheads="1"/>
              </p:cNvSpPr>
              <p:nvPr/>
            </p:nvSpPr>
            <p:spPr bwMode="auto">
              <a:xfrm>
                <a:off x="4830" y="391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2049" name="AutoShape 134"/>
              <p:cNvSpPr>
                <a:spLocks noChangeArrowheads="1"/>
              </p:cNvSpPr>
              <p:nvPr/>
            </p:nvSpPr>
            <p:spPr bwMode="auto">
              <a:xfrm>
                <a:off x="3198" y="391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2050" name="AutoShape 135"/>
              <p:cNvSpPr>
                <a:spLocks noChangeArrowheads="1"/>
              </p:cNvSpPr>
              <p:nvPr/>
            </p:nvSpPr>
            <p:spPr bwMode="auto">
              <a:xfrm>
                <a:off x="3470" y="1661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2051" name="AutoShape 136"/>
              <p:cNvSpPr>
                <a:spLocks noChangeArrowheads="1"/>
              </p:cNvSpPr>
              <p:nvPr/>
            </p:nvSpPr>
            <p:spPr bwMode="auto">
              <a:xfrm>
                <a:off x="3742" y="2387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2052" name="AutoShape 137"/>
              <p:cNvSpPr>
                <a:spLocks noChangeArrowheads="1"/>
              </p:cNvSpPr>
              <p:nvPr/>
            </p:nvSpPr>
            <p:spPr bwMode="auto">
              <a:xfrm>
                <a:off x="4014" y="2659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</p:grpSp>
      </p:grpSp>
      <p:sp>
        <p:nvSpPr>
          <p:cNvPr id="42017" name="Text Box 34"/>
          <p:cNvSpPr txBox="1">
            <a:spLocks noChangeArrowheads="1"/>
          </p:cNvSpPr>
          <p:nvPr/>
        </p:nvSpPr>
        <p:spPr bwMode="auto">
          <a:xfrm>
            <a:off x="7537450" y="2987675"/>
            <a:ext cx="379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2018" name="Text Box 34"/>
          <p:cNvSpPr txBox="1">
            <a:spLocks noChangeArrowheads="1"/>
          </p:cNvSpPr>
          <p:nvPr/>
        </p:nvSpPr>
        <p:spPr bwMode="auto">
          <a:xfrm>
            <a:off x="5634038" y="6294438"/>
            <a:ext cx="5524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-9</a:t>
            </a:r>
          </a:p>
        </p:txBody>
      </p:sp>
      <p:sp>
        <p:nvSpPr>
          <p:cNvPr id="42019" name="Text Box 34"/>
          <p:cNvSpPr txBox="1">
            <a:spLocks noChangeArrowheads="1"/>
          </p:cNvSpPr>
          <p:nvPr/>
        </p:nvSpPr>
        <p:spPr bwMode="auto">
          <a:xfrm>
            <a:off x="6681788" y="2989263"/>
            <a:ext cx="379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2020" name="Text Box 34"/>
          <p:cNvSpPr txBox="1">
            <a:spLocks noChangeArrowheads="1"/>
          </p:cNvSpPr>
          <p:nvPr/>
        </p:nvSpPr>
        <p:spPr bwMode="auto">
          <a:xfrm>
            <a:off x="7158038" y="2989263"/>
            <a:ext cx="379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2021" name="Text Box 34"/>
          <p:cNvSpPr txBox="1">
            <a:spLocks noChangeArrowheads="1"/>
          </p:cNvSpPr>
          <p:nvPr/>
        </p:nvSpPr>
        <p:spPr bwMode="auto">
          <a:xfrm>
            <a:off x="5262563" y="3008313"/>
            <a:ext cx="6207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22" name="Text Box 34"/>
          <p:cNvSpPr txBox="1">
            <a:spLocks noChangeArrowheads="1"/>
          </p:cNvSpPr>
          <p:nvPr/>
        </p:nvSpPr>
        <p:spPr bwMode="auto">
          <a:xfrm>
            <a:off x="4873625" y="2974975"/>
            <a:ext cx="549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-2</a:t>
            </a:r>
          </a:p>
        </p:txBody>
      </p:sp>
      <p:sp>
        <p:nvSpPr>
          <p:cNvPr id="42023" name="Text Box 34"/>
          <p:cNvSpPr txBox="1">
            <a:spLocks noChangeArrowheads="1"/>
          </p:cNvSpPr>
          <p:nvPr/>
        </p:nvSpPr>
        <p:spPr bwMode="auto">
          <a:xfrm>
            <a:off x="4427538" y="2989263"/>
            <a:ext cx="577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-3</a:t>
            </a:r>
          </a:p>
        </p:txBody>
      </p:sp>
      <p:sp>
        <p:nvSpPr>
          <p:cNvPr id="42024" name="Text Box 34"/>
          <p:cNvSpPr txBox="1">
            <a:spLocks noChangeArrowheads="1"/>
          </p:cNvSpPr>
          <p:nvPr/>
        </p:nvSpPr>
        <p:spPr bwMode="auto">
          <a:xfrm>
            <a:off x="5649913" y="1997075"/>
            <a:ext cx="379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2025" name="Text Box 34"/>
          <p:cNvSpPr txBox="1">
            <a:spLocks noChangeArrowheads="1"/>
          </p:cNvSpPr>
          <p:nvPr/>
        </p:nvSpPr>
        <p:spPr bwMode="auto">
          <a:xfrm>
            <a:off x="5659438" y="1562100"/>
            <a:ext cx="3794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2026" name="Text Box 34"/>
          <p:cNvSpPr txBox="1">
            <a:spLocks noChangeArrowheads="1"/>
          </p:cNvSpPr>
          <p:nvPr/>
        </p:nvSpPr>
        <p:spPr bwMode="auto">
          <a:xfrm>
            <a:off x="5653088" y="5875338"/>
            <a:ext cx="5889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-8</a:t>
            </a:r>
          </a:p>
        </p:txBody>
      </p:sp>
      <p:sp>
        <p:nvSpPr>
          <p:cNvPr id="42027" name="Text Box 34"/>
          <p:cNvSpPr txBox="1">
            <a:spLocks noChangeArrowheads="1"/>
          </p:cNvSpPr>
          <p:nvPr/>
        </p:nvSpPr>
        <p:spPr bwMode="auto">
          <a:xfrm>
            <a:off x="5626100" y="5491163"/>
            <a:ext cx="5175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-7</a:t>
            </a:r>
          </a:p>
        </p:txBody>
      </p:sp>
      <p:sp>
        <p:nvSpPr>
          <p:cNvPr id="42028" name="Text Box 34"/>
          <p:cNvSpPr txBox="1">
            <a:spLocks noChangeArrowheads="1"/>
          </p:cNvSpPr>
          <p:nvPr/>
        </p:nvSpPr>
        <p:spPr bwMode="auto">
          <a:xfrm>
            <a:off x="8437563" y="2989263"/>
            <a:ext cx="379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2029" name="Text Box 34"/>
          <p:cNvSpPr txBox="1">
            <a:spLocks noChangeArrowheads="1"/>
          </p:cNvSpPr>
          <p:nvPr/>
        </p:nvSpPr>
        <p:spPr bwMode="auto">
          <a:xfrm>
            <a:off x="8021638" y="2974975"/>
            <a:ext cx="379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500" y="2116138"/>
            <a:ext cx="3778250" cy="12001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Точки перетину з віссю абсцис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7713" y="3376613"/>
            <a:ext cx="2663825" cy="646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х = 0 і х =6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AutoShape 136"/>
          <p:cNvSpPr>
            <a:spLocks noChangeArrowheads="1"/>
          </p:cNvSpPr>
          <p:nvPr/>
        </p:nvSpPr>
        <p:spPr bwMode="auto">
          <a:xfrm>
            <a:off x="5957888" y="2889250"/>
            <a:ext cx="144462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6" name="AutoShape 136"/>
          <p:cNvSpPr>
            <a:spLocks noChangeArrowheads="1"/>
          </p:cNvSpPr>
          <p:nvPr/>
        </p:nvSpPr>
        <p:spPr bwMode="auto">
          <a:xfrm>
            <a:off x="8559800" y="2865438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2034" name="Freeform 25"/>
          <p:cNvSpPr>
            <a:spLocks/>
          </p:cNvSpPr>
          <p:nvPr/>
        </p:nvSpPr>
        <p:spPr bwMode="auto">
          <a:xfrm>
            <a:off x="6464300" y="427038"/>
            <a:ext cx="1588" cy="6215062"/>
          </a:xfrm>
          <a:custGeom>
            <a:avLst/>
            <a:gdLst>
              <a:gd name="T0" fmla="*/ 0 w 1"/>
              <a:gd name="T1" fmla="*/ 0 h 3002"/>
              <a:gd name="T2" fmla="*/ 0 w 1"/>
              <a:gd name="T3" fmla="*/ 6214591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11138" y="4046538"/>
            <a:ext cx="3778250" cy="12001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Абсциса вершини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8100" y="5330825"/>
            <a:ext cx="4156075" cy="12001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Ордината вершини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uk-UA" sz="3600" b="1" i="1" dirty="0">
                <a:latin typeface="Times New Roman" pitchFamily="18" charset="0"/>
                <a:cs typeface="Times New Roman" pitchFamily="18" charset="0"/>
                <a:sym typeface="Symbol"/>
              </a:rPr>
              <a:t>3=- 9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AutoShape 136"/>
          <p:cNvSpPr>
            <a:spLocks noChangeArrowheads="1"/>
          </p:cNvSpPr>
          <p:nvPr/>
        </p:nvSpPr>
        <p:spPr bwMode="auto">
          <a:xfrm>
            <a:off x="7251700" y="6453188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6938" y="2117864"/>
            <a:ext cx="3587508" cy="70788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uk-UA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x² - </a:t>
            </a:r>
            <a:r>
              <a:rPr lang="ru-RU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+5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rot="10800000">
            <a:off x="3957638" y="2187575"/>
            <a:ext cx="360362" cy="576263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042" name="Text Box 40"/>
          <p:cNvSpPr txBox="1">
            <a:spLocks noChangeArrowheads="1"/>
          </p:cNvSpPr>
          <p:nvPr/>
        </p:nvSpPr>
        <p:spPr bwMode="auto">
          <a:xfrm>
            <a:off x="5561013" y="4676775"/>
            <a:ext cx="593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-5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43" name="Text Box 40"/>
          <p:cNvSpPr txBox="1">
            <a:spLocks noChangeArrowheads="1"/>
          </p:cNvSpPr>
          <p:nvPr/>
        </p:nvSpPr>
        <p:spPr bwMode="auto">
          <a:xfrm>
            <a:off x="5572125" y="5099050"/>
            <a:ext cx="593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-6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40574E-7 L -0.00156 -0.28476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42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1" grpId="0" animBg="1"/>
      <p:bldP spid="51" grpId="1" animBg="1"/>
      <p:bldP spid="9" grpId="0" animBg="1"/>
      <p:bldP spid="9" grpId="1" animBg="1"/>
      <p:bldP spid="41" grpId="0" animBg="1"/>
      <p:bldP spid="41" grpId="1" animBg="1"/>
      <p:bldP spid="72" grpId="0" animBg="1"/>
      <p:bldP spid="76" grpId="0" animBg="1"/>
      <p:bldP spid="78" grpId="0" animBg="1"/>
      <p:bldP spid="78" grpId="1" animBg="1"/>
      <p:bldP spid="79" grpId="0" animBg="1"/>
      <p:bldP spid="79" grpId="1" animBg="1"/>
      <p:bldP spid="80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575" y="1290638"/>
            <a:ext cx="3567113" cy="76993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y = x² - 6x + 5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38" y="3022600"/>
            <a:ext cx="5048250" cy="7080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y = x² -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  <a:sym typeface="Symbol"/>
              </a:rPr>
              <a:t>3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x +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9 – 9 +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5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9238" y="4564063"/>
            <a:ext cx="3382962" cy="76993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 – 3)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² -</a:t>
            </a:r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017713" y="5319713"/>
            <a:ext cx="576262" cy="36036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3706813" y="4745038"/>
            <a:ext cx="360362" cy="574675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014" name="Freeform 50"/>
          <p:cNvSpPr>
            <a:spLocks/>
          </p:cNvSpPr>
          <p:nvPr/>
        </p:nvSpPr>
        <p:spPr bwMode="auto">
          <a:xfrm>
            <a:off x="3995738" y="987425"/>
            <a:ext cx="4945062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15" name="Freeform 8"/>
          <p:cNvSpPr>
            <a:spLocks/>
          </p:cNvSpPr>
          <p:nvPr/>
        </p:nvSpPr>
        <p:spPr bwMode="auto">
          <a:xfrm>
            <a:off x="4173538" y="4214813"/>
            <a:ext cx="4970462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16" name="Freeform 2"/>
          <p:cNvSpPr>
            <a:spLocks/>
          </p:cNvSpPr>
          <p:nvPr/>
        </p:nvSpPr>
        <p:spPr bwMode="auto">
          <a:xfrm>
            <a:off x="6443663" y="404813"/>
            <a:ext cx="1587" cy="6400800"/>
          </a:xfrm>
          <a:custGeom>
            <a:avLst/>
            <a:gdLst>
              <a:gd name="T0" fmla="*/ 0 w 1"/>
              <a:gd name="T1" fmla="*/ 2147483647 h 4032"/>
              <a:gd name="T2" fmla="*/ 0 w 1"/>
              <a:gd name="T3" fmla="*/ 0 h 4032"/>
              <a:gd name="T4" fmla="*/ 0 60000 65536"/>
              <a:gd name="T5" fmla="*/ 0 60000 65536"/>
              <a:gd name="T6" fmla="*/ 0 w 1"/>
              <a:gd name="T7" fmla="*/ 0 h 4032"/>
              <a:gd name="T8" fmla="*/ 1 w 1"/>
              <a:gd name="T9" fmla="*/ 4032 h 40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032">
                <a:moveTo>
                  <a:pt x="0" y="4032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17" name="Text Box 3"/>
          <p:cNvSpPr txBox="1">
            <a:spLocks noChangeArrowheads="1"/>
          </p:cNvSpPr>
          <p:nvPr/>
        </p:nvSpPr>
        <p:spPr bwMode="auto">
          <a:xfrm>
            <a:off x="6084888" y="486251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8" name="Freeform 5"/>
          <p:cNvSpPr>
            <a:spLocks/>
          </p:cNvSpPr>
          <p:nvPr/>
        </p:nvSpPr>
        <p:spPr bwMode="auto">
          <a:xfrm>
            <a:off x="4027488" y="5343525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19" name="Line 6"/>
          <p:cNvSpPr>
            <a:spLocks noChangeShapeType="1"/>
          </p:cNvSpPr>
          <p:nvPr/>
        </p:nvSpPr>
        <p:spPr bwMode="auto">
          <a:xfrm>
            <a:off x="4054475" y="4960938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3020" name="Freeform 7"/>
          <p:cNvSpPr>
            <a:spLocks/>
          </p:cNvSpPr>
          <p:nvPr/>
        </p:nvSpPr>
        <p:spPr bwMode="auto">
          <a:xfrm>
            <a:off x="4041775" y="4557713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21" name="Freeform 9"/>
          <p:cNvSpPr>
            <a:spLocks/>
          </p:cNvSpPr>
          <p:nvPr/>
        </p:nvSpPr>
        <p:spPr bwMode="auto">
          <a:xfrm>
            <a:off x="4027488" y="3771900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22" name="Freeform 10"/>
          <p:cNvSpPr>
            <a:spLocks/>
          </p:cNvSpPr>
          <p:nvPr/>
        </p:nvSpPr>
        <p:spPr bwMode="auto">
          <a:xfrm>
            <a:off x="4067175" y="2960688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23" name="Freeform 11"/>
          <p:cNvSpPr>
            <a:spLocks/>
          </p:cNvSpPr>
          <p:nvPr/>
        </p:nvSpPr>
        <p:spPr bwMode="auto">
          <a:xfrm>
            <a:off x="4054475" y="2584450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24" name="Freeform 12"/>
          <p:cNvSpPr>
            <a:spLocks/>
          </p:cNvSpPr>
          <p:nvPr/>
        </p:nvSpPr>
        <p:spPr bwMode="auto">
          <a:xfrm>
            <a:off x="4054475" y="2174875"/>
            <a:ext cx="4957763" cy="12700"/>
          </a:xfrm>
          <a:custGeom>
            <a:avLst/>
            <a:gdLst>
              <a:gd name="T0" fmla="*/ 0 w 3123"/>
              <a:gd name="T1" fmla="*/ 0 h 8"/>
              <a:gd name="T2" fmla="*/ 2147483647 w 3123"/>
              <a:gd name="T3" fmla="*/ 2147483647 h 8"/>
              <a:gd name="T4" fmla="*/ 0 60000 65536"/>
              <a:gd name="T5" fmla="*/ 0 60000 65536"/>
              <a:gd name="T6" fmla="*/ 0 w 3123"/>
              <a:gd name="T7" fmla="*/ 0 h 8"/>
              <a:gd name="T8" fmla="*/ 3123 w 31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3" h="8">
                <a:moveTo>
                  <a:pt x="0" y="0"/>
                </a:moveTo>
                <a:lnTo>
                  <a:pt x="3123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25" name="Freeform 13"/>
          <p:cNvSpPr>
            <a:spLocks/>
          </p:cNvSpPr>
          <p:nvPr/>
        </p:nvSpPr>
        <p:spPr bwMode="auto">
          <a:xfrm>
            <a:off x="4054475" y="1792288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26" name="Freeform 14"/>
          <p:cNvSpPr>
            <a:spLocks/>
          </p:cNvSpPr>
          <p:nvPr/>
        </p:nvSpPr>
        <p:spPr bwMode="auto">
          <a:xfrm>
            <a:off x="4067175" y="1376363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43027" name="Group 15"/>
          <p:cNvGrpSpPr>
            <a:grpSpLocks/>
          </p:cNvGrpSpPr>
          <p:nvPr/>
        </p:nvGrpSpPr>
        <p:grpSpPr bwMode="auto">
          <a:xfrm>
            <a:off x="4284663" y="404813"/>
            <a:ext cx="4319587" cy="6264275"/>
            <a:chOff x="2699" y="203"/>
            <a:chExt cx="2721" cy="3026"/>
          </a:xfrm>
        </p:grpSpPr>
        <p:sp>
          <p:nvSpPr>
            <p:cNvPr id="43066" name="Freeform 16"/>
            <p:cNvSpPr>
              <a:spLocks/>
            </p:cNvSpPr>
            <p:nvPr/>
          </p:nvSpPr>
          <p:spPr bwMode="auto">
            <a:xfrm>
              <a:off x="2699" y="211"/>
              <a:ext cx="8" cy="2994"/>
            </a:xfrm>
            <a:custGeom>
              <a:avLst/>
              <a:gdLst>
                <a:gd name="T0" fmla="*/ 0 w 8"/>
                <a:gd name="T1" fmla="*/ 0 h 2994"/>
                <a:gd name="T2" fmla="*/ 8 w 8"/>
                <a:gd name="T3" fmla="*/ 2994 h 2994"/>
                <a:gd name="T4" fmla="*/ 0 60000 65536"/>
                <a:gd name="T5" fmla="*/ 0 60000 65536"/>
                <a:gd name="T6" fmla="*/ 0 w 8"/>
                <a:gd name="T7" fmla="*/ 0 h 2994"/>
                <a:gd name="T8" fmla="*/ 8 w 8"/>
                <a:gd name="T9" fmla="*/ 2994 h 29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2994">
                  <a:moveTo>
                    <a:pt x="0" y="0"/>
                  </a:moveTo>
                  <a:lnTo>
                    <a:pt x="8" y="2994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3067" name="Freeform 17"/>
            <p:cNvSpPr>
              <a:spLocks/>
            </p:cNvSpPr>
            <p:nvPr/>
          </p:nvSpPr>
          <p:spPr bwMode="auto">
            <a:xfrm>
              <a:off x="2971" y="203"/>
              <a:ext cx="8" cy="3026"/>
            </a:xfrm>
            <a:custGeom>
              <a:avLst/>
              <a:gdLst>
                <a:gd name="T0" fmla="*/ 8 w 8"/>
                <a:gd name="T1" fmla="*/ 0 h 3026"/>
                <a:gd name="T2" fmla="*/ 0 w 8"/>
                <a:gd name="T3" fmla="*/ 3026 h 3026"/>
                <a:gd name="T4" fmla="*/ 0 60000 65536"/>
                <a:gd name="T5" fmla="*/ 0 60000 65536"/>
                <a:gd name="T6" fmla="*/ 0 w 8"/>
                <a:gd name="T7" fmla="*/ 0 h 3026"/>
                <a:gd name="T8" fmla="*/ 8 w 8"/>
                <a:gd name="T9" fmla="*/ 3026 h 30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3026">
                  <a:moveTo>
                    <a:pt x="8" y="0"/>
                  </a:moveTo>
                  <a:lnTo>
                    <a:pt x="0" y="3026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3068" name="Freeform 18"/>
            <p:cNvSpPr>
              <a:spLocks/>
            </p:cNvSpPr>
            <p:nvPr/>
          </p:nvSpPr>
          <p:spPr bwMode="auto">
            <a:xfrm>
              <a:off x="3243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3069" name="Freeform 19"/>
            <p:cNvSpPr>
              <a:spLocks/>
            </p:cNvSpPr>
            <p:nvPr/>
          </p:nvSpPr>
          <p:spPr bwMode="auto">
            <a:xfrm>
              <a:off x="3515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3070" name="Freeform 20"/>
            <p:cNvSpPr>
              <a:spLocks/>
            </p:cNvSpPr>
            <p:nvPr/>
          </p:nvSpPr>
          <p:spPr bwMode="auto">
            <a:xfrm>
              <a:off x="3787" y="219"/>
              <a:ext cx="9" cy="3010"/>
            </a:xfrm>
            <a:custGeom>
              <a:avLst/>
              <a:gdLst>
                <a:gd name="T0" fmla="*/ 9 w 9"/>
                <a:gd name="T1" fmla="*/ 0 h 3010"/>
                <a:gd name="T2" fmla="*/ 0 w 9"/>
                <a:gd name="T3" fmla="*/ 3010 h 3010"/>
                <a:gd name="T4" fmla="*/ 0 60000 65536"/>
                <a:gd name="T5" fmla="*/ 0 60000 65536"/>
                <a:gd name="T6" fmla="*/ 0 w 9"/>
                <a:gd name="T7" fmla="*/ 0 h 3010"/>
                <a:gd name="T8" fmla="*/ 9 w 9"/>
                <a:gd name="T9" fmla="*/ 3010 h 30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" h="3010">
                  <a:moveTo>
                    <a:pt x="9" y="0"/>
                  </a:moveTo>
                  <a:lnTo>
                    <a:pt x="0" y="30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3071" name="Freeform 21"/>
            <p:cNvSpPr>
              <a:spLocks/>
            </p:cNvSpPr>
            <p:nvPr/>
          </p:nvSpPr>
          <p:spPr bwMode="auto">
            <a:xfrm>
              <a:off x="4332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3072" name="Freeform 22"/>
            <p:cNvSpPr>
              <a:spLocks/>
            </p:cNvSpPr>
            <p:nvPr/>
          </p:nvSpPr>
          <p:spPr bwMode="auto">
            <a:xfrm>
              <a:off x="4604" y="203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3073" name="Freeform 23"/>
            <p:cNvSpPr>
              <a:spLocks/>
            </p:cNvSpPr>
            <p:nvPr/>
          </p:nvSpPr>
          <p:spPr bwMode="auto">
            <a:xfrm>
              <a:off x="4876" y="219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3074" name="Freeform 24"/>
            <p:cNvSpPr>
              <a:spLocks/>
            </p:cNvSpPr>
            <p:nvPr/>
          </p:nvSpPr>
          <p:spPr bwMode="auto">
            <a:xfrm>
              <a:off x="5140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3075" name="Freeform 25"/>
            <p:cNvSpPr>
              <a:spLocks/>
            </p:cNvSpPr>
            <p:nvPr/>
          </p:nvSpPr>
          <p:spPr bwMode="auto">
            <a:xfrm>
              <a:off x="5419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sp>
        <p:nvSpPr>
          <p:cNvPr id="43028" name="Text Box 26"/>
          <p:cNvSpPr txBox="1">
            <a:spLocks noChangeArrowheads="1"/>
          </p:cNvSpPr>
          <p:nvPr/>
        </p:nvSpPr>
        <p:spPr bwMode="auto">
          <a:xfrm>
            <a:off x="8647113" y="4897438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43029" name="Text Box 27"/>
          <p:cNvSpPr txBox="1">
            <a:spLocks noChangeArrowheads="1"/>
          </p:cNvSpPr>
          <p:nvPr/>
        </p:nvSpPr>
        <p:spPr bwMode="auto">
          <a:xfrm>
            <a:off x="6143625" y="458788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43030" name="Line 28"/>
          <p:cNvSpPr>
            <a:spLocks noChangeShapeType="1"/>
          </p:cNvSpPr>
          <p:nvPr/>
        </p:nvSpPr>
        <p:spPr bwMode="auto">
          <a:xfrm>
            <a:off x="4067175" y="4960938"/>
            <a:ext cx="4895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43031" name="Freeform 30"/>
          <p:cNvSpPr>
            <a:spLocks/>
          </p:cNvSpPr>
          <p:nvPr/>
        </p:nvSpPr>
        <p:spPr bwMode="auto">
          <a:xfrm>
            <a:off x="3995738" y="3376613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32" name="Text Box 34"/>
          <p:cNvSpPr txBox="1">
            <a:spLocks noChangeArrowheads="1"/>
          </p:cNvSpPr>
          <p:nvPr/>
        </p:nvSpPr>
        <p:spPr bwMode="auto">
          <a:xfrm>
            <a:off x="6713538" y="4949825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3" name="Freeform 51"/>
          <p:cNvSpPr>
            <a:spLocks/>
          </p:cNvSpPr>
          <p:nvPr/>
        </p:nvSpPr>
        <p:spPr bwMode="auto">
          <a:xfrm>
            <a:off x="4067175" y="5708650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34" name="Freeform 76"/>
          <p:cNvSpPr>
            <a:spLocks/>
          </p:cNvSpPr>
          <p:nvPr/>
        </p:nvSpPr>
        <p:spPr bwMode="auto">
          <a:xfrm>
            <a:off x="3995738" y="608013"/>
            <a:ext cx="4945062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35" name="Freeform 77"/>
          <p:cNvSpPr>
            <a:spLocks/>
          </p:cNvSpPr>
          <p:nvPr/>
        </p:nvSpPr>
        <p:spPr bwMode="auto">
          <a:xfrm>
            <a:off x="4067175" y="60928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36" name="Freeform 78"/>
          <p:cNvSpPr>
            <a:spLocks/>
          </p:cNvSpPr>
          <p:nvPr/>
        </p:nvSpPr>
        <p:spPr bwMode="auto">
          <a:xfrm>
            <a:off x="4067175" y="65246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3037" name="Text Box 40"/>
          <p:cNvSpPr txBox="1">
            <a:spLocks noChangeArrowheads="1"/>
          </p:cNvSpPr>
          <p:nvPr/>
        </p:nvSpPr>
        <p:spPr bwMode="auto">
          <a:xfrm>
            <a:off x="5957888" y="6270625"/>
            <a:ext cx="593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-4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8" name="Text Box 40"/>
          <p:cNvSpPr txBox="1">
            <a:spLocks noChangeArrowheads="1"/>
          </p:cNvSpPr>
          <p:nvPr/>
        </p:nvSpPr>
        <p:spPr bwMode="auto">
          <a:xfrm>
            <a:off x="6018213" y="5856288"/>
            <a:ext cx="695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39" name="Text Box 40"/>
          <p:cNvSpPr txBox="1">
            <a:spLocks noChangeArrowheads="1"/>
          </p:cNvSpPr>
          <p:nvPr/>
        </p:nvSpPr>
        <p:spPr bwMode="auto">
          <a:xfrm>
            <a:off x="5997575" y="5478463"/>
            <a:ext cx="5508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40" name="Text Box 34"/>
          <p:cNvSpPr txBox="1">
            <a:spLocks noChangeArrowheads="1"/>
          </p:cNvSpPr>
          <p:nvPr/>
        </p:nvSpPr>
        <p:spPr bwMode="auto">
          <a:xfrm>
            <a:off x="6127750" y="4335463"/>
            <a:ext cx="37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41" name="Text Box 34"/>
          <p:cNvSpPr txBox="1">
            <a:spLocks noChangeArrowheads="1"/>
          </p:cNvSpPr>
          <p:nvPr/>
        </p:nvSpPr>
        <p:spPr bwMode="auto">
          <a:xfrm>
            <a:off x="6026150" y="5110163"/>
            <a:ext cx="6048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Freeform 105"/>
          <p:cNvSpPr>
            <a:spLocks/>
          </p:cNvSpPr>
          <p:nvPr/>
        </p:nvSpPr>
        <p:spPr bwMode="auto">
          <a:xfrm>
            <a:off x="4991100" y="644525"/>
            <a:ext cx="2881313" cy="4324350"/>
          </a:xfrm>
          <a:custGeom>
            <a:avLst/>
            <a:gdLst>
              <a:gd name="T0" fmla="*/ 0 w 1815"/>
              <a:gd name="T1" fmla="*/ 2147483647 h 2724"/>
              <a:gd name="T2" fmla="*/ 2147483647 w 1815"/>
              <a:gd name="T3" fmla="*/ 2147483647 h 2724"/>
              <a:gd name="T4" fmla="*/ 2147483647 w 1815"/>
              <a:gd name="T5" fmla="*/ 2147483647 h 2724"/>
              <a:gd name="T6" fmla="*/ 2147483647 w 1815"/>
              <a:gd name="T7" fmla="*/ 2147483647 h 2724"/>
              <a:gd name="T8" fmla="*/ 2147483647 w 1815"/>
              <a:gd name="T9" fmla="*/ 2147483647 h 2724"/>
              <a:gd name="T10" fmla="*/ 2147483647 w 1815"/>
              <a:gd name="T11" fmla="*/ 2147483647 h 2724"/>
              <a:gd name="T12" fmla="*/ 2147483647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5"/>
              <a:gd name="T22" fmla="*/ 0 h 2724"/>
              <a:gd name="T23" fmla="*/ 1815 w 1815"/>
              <a:gd name="T24" fmla="*/ 2724 h 27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52" name="Group 139"/>
          <p:cNvGrpSpPr>
            <a:grpSpLocks/>
          </p:cNvGrpSpPr>
          <p:nvPr/>
        </p:nvGrpSpPr>
        <p:grpSpPr bwMode="auto">
          <a:xfrm>
            <a:off x="4991100" y="644525"/>
            <a:ext cx="2881313" cy="4395788"/>
            <a:chOff x="3152" y="-20"/>
            <a:chExt cx="1815" cy="2769"/>
          </a:xfrm>
        </p:grpSpPr>
        <p:sp>
          <p:nvSpPr>
            <p:cNvPr id="43057" name="Freeform 129"/>
            <p:cNvSpPr>
              <a:spLocks/>
            </p:cNvSpPr>
            <p:nvPr/>
          </p:nvSpPr>
          <p:spPr bwMode="auto">
            <a:xfrm>
              <a:off x="3152" y="-20"/>
              <a:ext cx="1815" cy="2724"/>
            </a:xfrm>
            <a:custGeom>
              <a:avLst/>
              <a:gdLst>
                <a:gd name="T0" fmla="*/ 0 w 1815"/>
                <a:gd name="T1" fmla="*/ 45 h 2724"/>
                <a:gd name="T2" fmla="*/ 390 w 1815"/>
                <a:gd name="T3" fmla="*/ 1753 h 2724"/>
                <a:gd name="T4" fmla="*/ 639 w 1815"/>
                <a:gd name="T5" fmla="*/ 2469 h 2724"/>
                <a:gd name="T6" fmla="*/ 907 w 1815"/>
                <a:gd name="T7" fmla="*/ 2721 h 2724"/>
                <a:gd name="T8" fmla="*/ 1184 w 1815"/>
                <a:gd name="T9" fmla="*/ 2453 h 2724"/>
                <a:gd name="T10" fmla="*/ 1433 w 1815"/>
                <a:gd name="T11" fmla="*/ 1722 h 2724"/>
                <a:gd name="T12" fmla="*/ 1815 w 1815"/>
                <a:gd name="T13" fmla="*/ 0 h 27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15"/>
                <a:gd name="T22" fmla="*/ 0 h 2724"/>
                <a:gd name="T23" fmla="*/ 1815 w 1815"/>
                <a:gd name="T24" fmla="*/ 2724 h 27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15" h="2724">
                  <a:moveTo>
                    <a:pt x="0" y="45"/>
                  </a:moveTo>
                  <a:cubicBezTo>
                    <a:pt x="65" y="330"/>
                    <a:pt x="284" y="1349"/>
                    <a:pt x="390" y="1753"/>
                  </a:cubicBezTo>
                  <a:cubicBezTo>
                    <a:pt x="496" y="2157"/>
                    <a:pt x="553" y="2308"/>
                    <a:pt x="639" y="2469"/>
                  </a:cubicBezTo>
                  <a:cubicBezTo>
                    <a:pt x="725" y="2630"/>
                    <a:pt x="816" y="2724"/>
                    <a:pt x="907" y="2721"/>
                  </a:cubicBezTo>
                  <a:cubicBezTo>
                    <a:pt x="998" y="2718"/>
                    <a:pt x="1096" y="2620"/>
                    <a:pt x="1184" y="2453"/>
                  </a:cubicBezTo>
                  <a:cubicBezTo>
                    <a:pt x="1272" y="2286"/>
                    <a:pt x="1328" y="2131"/>
                    <a:pt x="1433" y="1722"/>
                  </a:cubicBezTo>
                  <a:cubicBezTo>
                    <a:pt x="1538" y="1313"/>
                    <a:pt x="1736" y="359"/>
                    <a:pt x="1815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grpSp>
          <p:nvGrpSpPr>
            <p:cNvPr id="43058" name="Group 138"/>
            <p:cNvGrpSpPr>
              <a:grpSpLocks/>
            </p:cNvGrpSpPr>
            <p:nvPr/>
          </p:nvGrpSpPr>
          <p:grpSpPr bwMode="auto">
            <a:xfrm>
              <a:off x="3198" y="391"/>
              <a:ext cx="1723" cy="2358"/>
              <a:chOff x="3198" y="391"/>
              <a:chExt cx="1723" cy="2358"/>
            </a:xfrm>
          </p:grpSpPr>
          <p:sp>
            <p:nvSpPr>
              <p:cNvPr id="43059" name="AutoShape 131"/>
              <p:cNvSpPr>
                <a:spLocks noChangeArrowheads="1"/>
              </p:cNvSpPr>
              <p:nvPr/>
            </p:nvSpPr>
            <p:spPr bwMode="auto">
              <a:xfrm>
                <a:off x="4286" y="2387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3060" name="AutoShape 132"/>
              <p:cNvSpPr>
                <a:spLocks noChangeArrowheads="1"/>
              </p:cNvSpPr>
              <p:nvPr/>
            </p:nvSpPr>
            <p:spPr bwMode="auto">
              <a:xfrm>
                <a:off x="4558" y="1661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3061" name="AutoShape 133"/>
              <p:cNvSpPr>
                <a:spLocks noChangeArrowheads="1"/>
              </p:cNvSpPr>
              <p:nvPr/>
            </p:nvSpPr>
            <p:spPr bwMode="auto">
              <a:xfrm>
                <a:off x="4830" y="391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3062" name="AutoShape 134"/>
              <p:cNvSpPr>
                <a:spLocks noChangeArrowheads="1"/>
              </p:cNvSpPr>
              <p:nvPr/>
            </p:nvSpPr>
            <p:spPr bwMode="auto">
              <a:xfrm>
                <a:off x="3198" y="391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3063" name="AutoShape 135"/>
              <p:cNvSpPr>
                <a:spLocks noChangeArrowheads="1"/>
              </p:cNvSpPr>
              <p:nvPr/>
            </p:nvSpPr>
            <p:spPr bwMode="auto">
              <a:xfrm>
                <a:off x="3470" y="1661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3064" name="AutoShape 136"/>
              <p:cNvSpPr>
                <a:spLocks noChangeArrowheads="1"/>
              </p:cNvSpPr>
              <p:nvPr/>
            </p:nvSpPr>
            <p:spPr bwMode="auto">
              <a:xfrm>
                <a:off x="3742" y="2387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3065" name="AutoShape 137"/>
              <p:cNvSpPr>
                <a:spLocks noChangeArrowheads="1"/>
              </p:cNvSpPr>
              <p:nvPr/>
            </p:nvSpPr>
            <p:spPr bwMode="auto">
              <a:xfrm>
                <a:off x="4014" y="2659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</p:grpSp>
      </p:grpSp>
      <p:sp>
        <p:nvSpPr>
          <p:cNvPr id="43044" name="Text Box 34"/>
          <p:cNvSpPr txBox="1">
            <a:spLocks noChangeArrowheads="1"/>
          </p:cNvSpPr>
          <p:nvPr/>
        </p:nvSpPr>
        <p:spPr bwMode="auto">
          <a:xfrm>
            <a:off x="6065838" y="3227388"/>
            <a:ext cx="379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3045" name="Text Box 34"/>
          <p:cNvSpPr txBox="1">
            <a:spLocks noChangeArrowheads="1"/>
          </p:cNvSpPr>
          <p:nvPr/>
        </p:nvSpPr>
        <p:spPr bwMode="auto">
          <a:xfrm>
            <a:off x="6065838" y="1214438"/>
            <a:ext cx="379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3046" name="Text Box 34"/>
          <p:cNvSpPr txBox="1">
            <a:spLocks noChangeArrowheads="1"/>
          </p:cNvSpPr>
          <p:nvPr/>
        </p:nvSpPr>
        <p:spPr bwMode="auto">
          <a:xfrm>
            <a:off x="7172325" y="4968875"/>
            <a:ext cx="379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3047" name="Text Box 34"/>
          <p:cNvSpPr txBox="1">
            <a:spLocks noChangeArrowheads="1"/>
          </p:cNvSpPr>
          <p:nvPr/>
        </p:nvSpPr>
        <p:spPr bwMode="auto">
          <a:xfrm>
            <a:off x="7551738" y="4959350"/>
            <a:ext cx="379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3048" name="Text Box 34"/>
          <p:cNvSpPr txBox="1">
            <a:spLocks noChangeArrowheads="1"/>
          </p:cNvSpPr>
          <p:nvPr/>
        </p:nvSpPr>
        <p:spPr bwMode="auto">
          <a:xfrm>
            <a:off x="5775325" y="4959350"/>
            <a:ext cx="620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49" name="Text Box 34"/>
          <p:cNvSpPr txBox="1">
            <a:spLocks noChangeArrowheads="1"/>
          </p:cNvSpPr>
          <p:nvPr/>
        </p:nvSpPr>
        <p:spPr bwMode="auto">
          <a:xfrm>
            <a:off x="5365750" y="4962525"/>
            <a:ext cx="5492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-2</a:t>
            </a:r>
          </a:p>
        </p:txBody>
      </p:sp>
      <p:sp>
        <p:nvSpPr>
          <p:cNvPr id="43050" name="Text Box 34"/>
          <p:cNvSpPr txBox="1">
            <a:spLocks noChangeArrowheads="1"/>
          </p:cNvSpPr>
          <p:nvPr/>
        </p:nvSpPr>
        <p:spPr bwMode="auto">
          <a:xfrm>
            <a:off x="4894263" y="4968875"/>
            <a:ext cx="5762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-3</a:t>
            </a:r>
          </a:p>
        </p:txBody>
      </p:sp>
      <p:sp>
        <p:nvSpPr>
          <p:cNvPr id="43051" name="Text Box 34"/>
          <p:cNvSpPr txBox="1">
            <a:spLocks noChangeArrowheads="1"/>
          </p:cNvSpPr>
          <p:nvPr/>
        </p:nvSpPr>
        <p:spPr bwMode="auto">
          <a:xfrm>
            <a:off x="6083300" y="3990975"/>
            <a:ext cx="3794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3052" name="Text Box 34"/>
          <p:cNvSpPr txBox="1">
            <a:spLocks noChangeArrowheads="1"/>
          </p:cNvSpPr>
          <p:nvPr/>
        </p:nvSpPr>
        <p:spPr bwMode="auto">
          <a:xfrm>
            <a:off x="6083300" y="3562350"/>
            <a:ext cx="379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3053" name="Text Box 34"/>
          <p:cNvSpPr txBox="1">
            <a:spLocks noChangeArrowheads="1"/>
          </p:cNvSpPr>
          <p:nvPr/>
        </p:nvSpPr>
        <p:spPr bwMode="auto">
          <a:xfrm>
            <a:off x="6053138" y="1568450"/>
            <a:ext cx="3794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3054" name="Text Box 34"/>
          <p:cNvSpPr txBox="1">
            <a:spLocks noChangeArrowheads="1"/>
          </p:cNvSpPr>
          <p:nvPr/>
        </p:nvSpPr>
        <p:spPr bwMode="auto">
          <a:xfrm>
            <a:off x="6072188" y="1981200"/>
            <a:ext cx="379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3055" name="Text Box 34"/>
          <p:cNvSpPr txBox="1">
            <a:spLocks noChangeArrowheads="1"/>
          </p:cNvSpPr>
          <p:nvPr/>
        </p:nvSpPr>
        <p:spPr bwMode="auto">
          <a:xfrm>
            <a:off x="6056313" y="2366963"/>
            <a:ext cx="3794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3056" name="Text Box 34"/>
          <p:cNvSpPr txBox="1">
            <a:spLocks noChangeArrowheads="1"/>
          </p:cNvSpPr>
          <p:nvPr/>
        </p:nvSpPr>
        <p:spPr bwMode="auto">
          <a:xfrm>
            <a:off x="6053138" y="2792413"/>
            <a:ext cx="3794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75133E-6 L 0.14323 -0.0037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53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323 -0.00371 L 0.14323 0.2271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5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51" grpId="0" animBg="1"/>
      <p:bldP spid="51" grpId="1" animBg="1"/>
      <p:bldP spid="51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reeform 50"/>
          <p:cNvSpPr>
            <a:spLocks/>
          </p:cNvSpPr>
          <p:nvPr/>
        </p:nvSpPr>
        <p:spPr bwMode="auto">
          <a:xfrm>
            <a:off x="3995738" y="987425"/>
            <a:ext cx="4945062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34" name="Freeform 8"/>
          <p:cNvSpPr>
            <a:spLocks/>
          </p:cNvSpPr>
          <p:nvPr/>
        </p:nvSpPr>
        <p:spPr bwMode="auto">
          <a:xfrm>
            <a:off x="4173538" y="4214813"/>
            <a:ext cx="4970462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0290" name="Freeform 82"/>
          <p:cNvSpPr>
            <a:spLocks/>
          </p:cNvSpPr>
          <p:nvPr/>
        </p:nvSpPr>
        <p:spPr bwMode="auto">
          <a:xfrm>
            <a:off x="6275388" y="2238375"/>
            <a:ext cx="2881312" cy="4324350"/>
          </a:xfrm>
          <a:custGeom>
            <a:avLst/>
            <a:gdLst>
              <a:gd name="T0" fmla="*/ 0 w 1815"/>
              <a:gd name="T1" fmla="*/ 71437 h 2724"/>
              <a:gd name="T2" fmla="*/ 619125 w 1815"/>
              <a:gd name="T3" fmla="*/ 2782887 h 2724"/>
              <a:gd name="T4" fmla="*/ 1014413 w 1815"/>
              <a:gd name="T5" fmla="*/ 3919538 h 2724"/>
              <a:gd name="T6" fmla="*/ 1439863 w 1815"/>
              <a:gd name="T7" fmla="*/ 4319588 h 2724"/>
              <a:gd name="T8" fmla="*/ 1879601 w 1815"/>
              <a:gd name="T9" fmla="*/ 3894138 h 2724"/>
              <a:gd name="T10" fmla="*/ 2274888 w 1815"/>
              <a:gd name="T11" fmla="*/ 2733675 h 2724"/>
              <a:gd name="T12" fmla="*/ 2881313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5"/>
              <a:gd name="T22" fmla="*/ 0 h 2724"/>
              <a:gd name="T23" fmla="*/ 1815 w 1815"/>
              <a:gd name="T24" fmla="*/ 2724 h 27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36" name="Freeform 2"/>
          <p:cNvSpPr>
            <a:spLocks/>
          </p:cNvSpPr>
          <p:nvPr/>
        </p:nvSpPr>
        <p:spPr bwMode="auto">
          <a:xfrm>
            <a:off x="6445250" y="881063"/>
            <a:ext cx="46038" cy="5916612"/>
          </a:xfrm>
          <a:custGeom>
            <a:avLst/>
            <a:gdLst>
              <a:gd name="T0" fmla="*/ 0 w 1"/>
              <a:gd name="T1" fmla="*/ 2147483647 h 4032"/>
              <a:gd name="T2" fmla="*/ 0 w 1"/>
              <a:gd name="T3" fmla="*/ 0 h 4032"/>
              <a:gd name="T4" fmla="*/ 0 60000 65536"/>
              <a:gd name="T5" fmla="*/ 0 60000 65536"/>
              <a:gd name="T6" fmla="*/ 0 w 1"/>
              <a:gd name="T7" fmla="*/ 0 h 4032"/>
              <a:gd name="T8" fmla="*/ 1 w 1"/>
              <a:gd name="T9" fmla="*/ 4032 h 40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032">
                <a:moveTo>
                  <a:pt x="0" y="4032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6084888" y="486251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8" name="Freeform 5"/>
          <p:cNvSpPr>
            <a:spLocks/>
          </p:cNvSpPr>
          <p:nvPr/>
        </p:nvSpPr>
        <p:spPr bwMode="auto">
          <a:xfrm>
            <a:off x="4027488" y="5343525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39" name="Line 6"/>
          <p:cNvSpPr>
            <a:spLocks noChangeShapeType="1"/>
          </p:cNvSpPr>
          <p:nvPr/>
        </p:nvSpPr>
        <p:spPr bwMode="auto">
          <a:xfrm>
            <a:off x="4054475" y="4960938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4040" name="Freeform 7"/>
          <p:cNvSpPr>
            <a:spLocks/>
          </p:cNvSpPr>
          <p:nvPr/>
        </p:nvSpPr>
        <p:spPr bwMode="auto">
          <a:xfrm>
            <a:off x="4041775" y="4557713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41" name="Freeform 9"/>
          <p:cNvSpPr>
            <a:spLocks/>
          </p:cNvSpPr>
          <p:nvPr/>
        </p:nvSpPr>
        <p:spPr bwMode="auto">
          <a:xfrm>
            <a:off x="4027488" y="3771900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42" name="Freeform 10"/>
          <p:cNvSpPr>
            <a:spLocks/>
          </p:cNvSpPr>
          <p:nvPr/>
        </p:nvSpPr>
        <p:spPr bwMode="auto">
          <a:xfrm>
            <a:off x="4067175" y="2960688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43" name="Freeform 11"/>
          <p:cNvSpPr>
            <a:spLocks/>
          </p:cNvSpPr>
          <p:nvPr/>
        </p:nvSpPr>
        <p:spPr bwMode="auto">
          <a:xfrm>
            <a:off x="4054475" y="2584450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44" name="Freeform 12"/>
          <p:cNvSpPr>
            <a:spLocks/>
          </p:cNvSpPr>
          <p:nvPr/>
        </p:nvSpPr>
        <p:spPr bwMode="auto">
          <a:xfrm>
            <a:off x="4054475" y="2174875"/>
            <a:ext cx="4957763" cy="12700"/>
          </a:xfrm>
          <a:custGeom>
            <a:avLst/>
            <a:gdLst>
              <a:gd name="T0" fmla="*/ 0 w 3123"/>
              <a:gd name="T1" fmla="*/ 0 h 8"/>
              <a:gd name="T2" fmla="*/ 2147483647 w 3123"/>
              <a:gd name="T3" fmla="*/ 2147483647 h 8"/>
              <a:gd name="T4" fmla="*/ 0 60000 65536"/>
              <a:gd name="T5" fmla="*/ 0 60000 65536"/>
              <a:gd name="T6" fmla="*/ 0 w 3123"/>
              <a:gd name="T7" fmla="*/ 0 h 8"/>
              <a:gd name="T8" fmla="*/ 3123 w 31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3" h="8">
                <a:moveTo>
                  <a:pt x="0" y="0"/>
                </a:moveTo>
                <a:lnTo>
                  <a:pt x="3123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45" name="Freeform 13"/>
          <p:cNvSpPr>
            <a:spLocks/>
          </p:cNvSpPr>
          <p:nvPr/>
        </p:nvSpPr>
        <p:spPr bwMode="auto">
          <a:xfrm>
            <a:off x="4054475" y="1792288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46" name="Freeform 14"/>
          <p:cNvSpPr>
            <a:spLocks/>
          </p:cNvSpPr>
          <p:nvPr/>
        </p:nvSpPr>
        <p:spPr bwMode="auto">
          <a:xfrm>
            <a:off x="4067175" y="1376363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44047" name="Group 15"/>
          <p:cNvGrpSpPr>
            <a:grpSpLocks/>
          </p:cNvGrpSpPr>
          <p:nvPr/>
        </p:nvGrpSpPr>
        <p:grpSpPr bwMode="auto">
          <a:xfrm>
            <a:off x="4284663" y="404813"/>
            <a:ext cx="4319587" cy="6264275"/>
            <a:chOff x="2699" y="203"/>
            <a:chExt cx="2721" cy="3026"/>
          </a:xfrm>
        </p:grpSpPr>
        <p:sp>
          <p:nvSpPr>
            <p:cNvPr id="44082" name="Freeform 16"/>
            <p:cNvSpPr>
              <a:spLocks/>
            </p:cNvSpPr>
            <p:nvPr/>
          </p:nvSpPr>
          <p:spPr bwMode="auto">
            <a:xfrm>
              <a:off x="2699" y="211"/>
              <a:ext cx="8" cy="2994"/>
            </a:xfrm>
            <a:custGeom>
              <a:avLst/>
              <a:gdLst>
                <a:gd name="T0" fmla="*/ 0 w 8"/>
                <a:gd name="T1" fmla="*/ 0 h 2994"/>
                <a:gd name="T2" fmla="*/ 8 w 8"/>
                <a:gd name="T3" fmla="*/ 2994 h 2994"/>
                <a:gd name="T4" fmla="*/ 0 60000 65536"/>
                <a:gd name="T5" fmla="*/ 0 60000 65536"/>
                <a:gd name="T6" fmla="*/ 0 w 8"/>
                <a:gd name="T7" fmla="*/ 0 h 2994"/>
                <a:gd name="T8" fmla="*/ 8 w 8"/>
                <a:gd name="T9" fmla="*/ 2994 h 29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2994">
                  <a:moveTo>
                    <a:pt x="0" y="0"/>
                  </a:moveTo>
                  <a:lnTo>
                    <a:pt x="8" y="2994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4083" name="Freeform 17"/>
            <p:cNvSpPr>
              <a:spLocks/>
            </p:cNvSpPr>
            <p:nvPr/>
          </p:nvSpPr>
          <p:spPr bwMode="auto">
            <a:xfrm>
              <a:off x="2971" y="203"/>
              <a:ext cx="8" cy="3026"/>
            </a:xfrm>
            <a:custGeom>
              <a:avLst/>
              <a:gdLst>
                <a:gd name="T0" fmla="*/ 8 w 8"/>
                <a:gd name="T1" fmla="*/ 0 h 3026"/>
                <a:gd name="T2" fmla="*/ 0 w 8"/>
                <a:gd name="T3" fmla="*/ 3026 h 3026"/>
                <a:gd name="T4" fmla="*/ 0 60000 65536"/>
                <a:gd name="T5" fmla="*/ 0 60000 65536"/>
                <a:gd name="T6" fmla="*/ 0 w 8"/>
                <a:gd name="T7" fmla="*/ 0 h 3026"/>
                <a:gd name="T8" fmla="*/ 8 w 8"/>
                <a:gd name="T9" fmla="*/ 3026 h 30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3026">
                  <a:moveTo>
                    <a:pt x="8" y="0"/>
                  </a:moveTo>
                  <a:lnTo>
                    <a:pt x="0" y="3026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4084" name="Freeform 18"/>
            <p:cNvSpPr>
              <a:spLocks/>
            </p:cNvSpPr>
            <p:nvPr/>
          </p:nvSpPr>
          <p:spPr bwMode="auto">
            <a:xfrm>
              <a:off x="3243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4085" name="Freeform 19"/>
            <p:cNvSpPr>
              <a:spLocks/>
            </p:cNvSpPr>
            <p:nvPr/>
          </p:nvSpPr>
          <p:spPr bwMode="auto">
            <a:xfrm>
              <a:off x="3515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4086" name="Freeform 20"/>
            <p:cNvSpPr>
              <a:spLocks/>
            </p:cNvSpPr>
            <p:nvPr/>
          </p:nvSpPr>
          <p:spPr bwMode="auto">
            <a:xfrm>
              <a:off x="3787" y="219"/>
              <a:ext cx="9" cy="3010"/>
            </a:xfrm>
            <a:custGeom>
              <a:avLst/>
              <a:gdLst>
                <a:gd name="T0" fmla="*/ 9 w 9"/>
                <a:gd name="T1" fmla="*/ 0 h 3010"/>
                <a:gd name="T2" fmla="*/ 0 w 9"/>
                <a:gd name="T3" fmla="*/ 3010 h 3010"/>
                <a:gd name="T4" fmla="*/ 0 60000 65536"/>
                <a:gd name="T5" fmla="*/ 0 60000 65536"/>
                <a:gd name="T6" fmla="*/ 0 w 9"/>
                <a:gd name="T7" fmla="*/ 0 h 3010"/>
                <a:gd name="T8" fmla="*/ 9 w 9"/>
                <a:gd name="T9" fmla="*/ 3010 h 30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" h="3010">
                  <a:moveTo>
                    <a:pt x="9" y="0"/>
                  </a:moveTo>
                  <a:lnTo>
                    <a:pt x="0" y="30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4087" name="Freeform 21"/>
            <p:cNvSpPr>
              <a:spLocks/>
            </p:cNvSpPr>
            <p:nvPr/>
          </p:nvSpPr>
          <p:spPr bwMode="auto">
            <a:xfrm>
              <a:off x="4332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4088" name="Freeform 22"/>
            <p:cNvSpPr>
              <a:spLocks/>
            </p:cNvSpPr>
            <p:nvPr/>
          </p:nvSpPr>
          <p:spPr bwMode="auto">
            <a:xfrm>
              <a:off x="4604" y="203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4089" name="Freeform 23"/>
            <p:cNvSpPr>
              <a:spLocks/>
            </p:cNvSpPr>
            <p:nvPr/>
          </p:nvSpPr>
          <p:spPr bwMode="auto">
            <a:xfrm>
              <a:off x="4876" y="219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4090" name="Freeform 24"/>
            <p:cNvSpPr>
              <a:spLocks/>
            </p:cNvSpPr>
            <p:nvPr/>
          </p:nvSpPr>
          <p:spPr bwMode="auto">
            <a:xfrm>
              <a:off x="5140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4091" name="Freeform 25"/>
            <p:cNvSpPr>
              <a:spLocks/>
            </p:cNvSpPr>
            <p:nvPr/>
          </p:nvSpPr>
          <p:spPr bwMode="auto">
            <a:xfrm>
              <a:off x="5419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sp>
        <p:nvSpPr>
          <p:cNvPr id="44048" name="Text Box 26"/>
          <p:cNvSpPr txBox="1">
            <a:spLocks noChangeArrowheads="1"/>
          </p:cNvSpPr>
          <p:nvPr/>
        </p:nvSpPr>
        <p:spPr bwMode="auto">
          <a:xfrm>
            <a:off x="8691563" y="4454525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44049" name="Text Box 27"/>
          <p:cNvSpPr txBox="1">
            <a:spLocks noChangeArrowheads="1"/>
          </p:cNvSpPr>
          <p:nvPr/>
        </p:nvSpPr>
        <p:spPr bwMode="auto">
          <a:xfrm>
            <a:off x="6143625" y="889000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44050" name="Line 28"/>
          <p:cNvSpPr>
            <a:spLocks noChangeShapeType="1"/>
          </p:cNvSpPr>
          <p:nvPr/>
        </p:nvSpPr>
        <p:spPr bwMode="auto">
          <a:xfrm>
            <a:off x="4067175" y="4960938"/>
            <a:ext cx="4895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44051" name="Freeform 30"/>
          <p:cNvSpPr>
            <a:spLocks/>
          </p:cNvSpPr>
          <p:nvPr/>
        </p:nvSpPr>
        <p:spPr bwMode="auto">
          <a:xfrm>
            <a:off x="3995738" y="3376613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52" name="Text Box 34"/>
          <p:cNvSpPr txBox="1">
            <a:spLocks noChangeArrowheads="1"/>
          </p:cNvSpPr>
          <p:nvPr/>
        </p:nvSpPr>
        <p:spPr bwMode="auto">
          <a:xfrm>
            <a:off x="6659563" y="4916488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53" name="Freeform 51"/>
          <p:cNvSpPr>
            <a:spLocks/>
          </p:cNvSpPr>
          <p:nvPr/>
        </p:nvSpPr>
        <p:spPr bwMode="auto">
          <a:xfrm>
            <a:off x="4067175" y="5708650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54" name="Freeform 76"/>
          <p:cNvSpPr>
            <a:spLocks/>
          </p:cNvSpPr>
          <p:nvPr/>
        </p:nvSpPr>
        <p:spPr bwMode="auto">
          <a:xfrm>
            <a:off x="3995738" y="608013"/>
            <a:ext cx="4945062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55" name="Freeform 77"/>
          <p:cNvSpPr>
            <a:spLocks/>
          </p:cNvSpPr>
          <p:nvPr/>
        </p:nvSpPr>
        <p:spPr bwMode="auto">
          <a:xfrm>
            <a:off x="4067175" y="60928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56" name="Freeform 78"/>
          <p:cNvSpPr>
            <a:spLocks/>
          </p:cNvSpPr>
          <p:nvPr/>
        </p:nvSpPr>
        <p:spPr bwMode="auto">
          <a:xfrm>
            <a:off x="4067175" y="65246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07950" y="214313"/>
            <a:ext cx="3563938" cy="76993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= x² - 6x + 5</a:t>
            </a:r>
            <a:endParaRPr lang="ru-RU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07950" y="1065213"/>
            <a:ext cx="3563938" cy="6477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Нулі функції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7950" y="1766888"/>
            <a:ext cx="3779838" cy="7683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x² - 6x + 5</a:t>
            </a:r>
            <a:r>
              <a:rPr lang="uk-UA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ru-RU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31800" y="2619375"/>
            <a:ext cx="3132138" cy="7080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х=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і х = 1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7504" y="4112092"/>
            <a:ext cx="4297363" cy="1757725"/>
          </a:xfrm>
          <a:prstGeom prst="rect">
            <a:avLst/>
          </a:prstGeom>
          <a:blipFill rotWithShape="1">
            <a:blip r:embed="rId3"/>
            <a:stretch>
              <a:fillRect l="-4090" r="-6911" b="-15068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73" name="AutoShape 32"/>
          <p:cNvSpPr>
            <a:spLocks noChangeArrowheads="1"/>
          </p:cNvSpPr>
          <p:nvPr/>
        </p:nvSpPr>
        <p:spPr bwMode="auto">
          <a:xfrm>
            <a:off x="7608888" y="6491288"/>
            <a:ext cx="214312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4" name="AutoShape 32"/>
          <p:cNvSpPr>
            <a:spLocks noChangeArrowheads="1"/>
          </p:cNvSpPr>
          <p:nvPr/>
        </p:nvSpPr>
        <p:spPr bwMode="auto">
          <a:xfrm>
            <a:off x="6770688" y="4889500"/>
            <a:ext cx="214312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" name="AutoShape 32"/>
          <p:cNvSpPr>
            <a:spLocks noChangeArrowheads="1"/>
          </p:cNvSpPr>
          <p:nvPr/>
        </p:nvSpPr>
        <p:spPr bwMode="auto">
          <a:xfrm>
            <a:off x="8429625" y="4889500"/>
            <a:ext cx="21431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4065" name="Text Box 40"/>
          <p:cNvSpPr txBox="1">
            <a:spLocks noChangeArrowheads="1"/>
          </p:cNvSpPr>
          <p:nvPr/>
        </p:nvSpPr>
        <p:spPr bwMode="auto">
          <a:xfrm>
            <a:off x="5957888" y="6270625"/>
            <a:ext cx="593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-4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66" name="Text Box 40"/>
          <p:cNvSpPr txBox="1">
            <a:spLocks noChangeArrowheads="1"/>
          </p:cNvSpPr>
          <p:nvPr/>
        </p:nvSpPr>
        <p:spPr bwMode="auto">
          <a:xfrm>
            <a:off x="6018213" y="5856288"/>
            <a:ext cx="695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67" name="Text Box 40"/>
          <p:cNvSpPr txBox="1">
            <a:spLocks noChangeArrowheads="1"/>
          </p:cNvSpPr>
          <p:nvPr/>
        </p:nvSpPr>
        <p:spPr bwMode="auto">
          <a:xfrm>
            <a:off x="5997575" y="5478463"/>
            <a:ext cx="5508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68" name="Text Box 34"/>
          <p:cNvSpPr txBox="1">
            <a:spLocks noChangeArrowheads="1"/>
          </p:cNvSpPr>
          <p:nvPr/>
        </p:nvSpPr>
        <p:spPr bwMode="auto">
          <a:xfrm>
            <a:off x="6053138" y="434181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69" name="Text Box 34"/>
          <p:cNvSpPr txBox="1">
            <a:spLocks noChangeArrowheads="1"/>
          </p:cNvSpPr>
          <p:nvPr/>
        </p:nvSpPr>
        <p:spPr bwMode="auto">
          <a:xfrm>
            <a:off x="6026150" y="5110163"/>
            <a:ext cx="6048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288" y="3373438"/>
            <a:ext cx="4316412" cy="646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Вершина парабола</a:t>
            </a:r>
          </a:p>
        </p:txBody>
      </p:sp>
      <p:sp>
        <p:nvSpPr>
          <p:cNvPr id="44071" name="Text Box 34"/>
          <p:cNvSpPr txBox="1">
            <a:spLocks noChangeArrowheads="1"/>
          </p:cNvSpPr>
          <p:nvPr/>
        </p:nvSpPr>
        <p:spPr bwMode="auto">
          <a:xfrm>
            <a:off x="7119938" y="4943475"/>
            <a:ext cx="379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72" name="Text Box 34"/>
          <p:cNvSpPr txBox="1">
            <a:spLocks noChangeArrowheads="1"/>
          </p:cNvSpPr>
          <p:nvPr/>
        </p:nvSpPr>
        <p:spPr bwMode="auto">
          <a:xfrm>
            <a:off x="7593013" y="4945063"/>
            <a:ext cx="379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73" name="Text Box 34"/>
          <p:cNvSpPr txBox="1">
            <a:spLocks noChangeArrowheads="1"/>
          </p:cNvSpPr>
          <p:nvPr/>
        </p:nvSpPr>
        <p:spPr bwMode="auto">
          <a:xfrm>
            <a:off x="8007350" y="4938713"/>
            <a:ext cx="37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74" name="Text Box 34"/>
          <p:cNvSpPr txBox="1">
            <a:spLocks noChangeArrowheads="1"/>
          </p:cNvSpPr>
          <p:nvPr/>
        </p:nvSpPr>
        <p:spPr bwMode="auto">
          <a:xfrm>
            <a:off x="8413750" y="4943475"/>
            <a:ext cx="37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75" name="Text Box 34"/>
          <p:cNvSpPr txBox="1">
            <a:spLocks noChangeArrowheads="1"/>
          </p:cNvSpPr>
          <p:nvPr/>
        </p:nvSpPr>
        <p:spPr bwMode="auto">
          <a:xfrm>
            <a:off x="6072188" y="3938588"/>
            <a:ext cx="379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76" name="Text Box 34"/>
          <p:cNvSpPr txBox="1">
            <a:spLocks noChangeArrowheads="1"/>
          </p:cNvSpPr>
          <p:nvPr/>
        </p:nvSpPr>
        <p:spPr bwMode="auto">
          <a:xfrm>
            <a:off x="6043613" y="3576638"/>
            <a:ext cx="3794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77" name="Text Box 34"/>
          <p:cNvSpPr txBox="1">
            <a:spLocks noChangeArrowheads="1"/>
          </p:cNvSpPr>
          <p:nvPr/>
        </p:nvSpPr>
        <p:spPr bwMode="auto">
          <a:xfrm>
            <a:off x="6043613" y="319881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78" name="Text Box 34"/>
          <p:cNvSpPr txBox="1">
            <a:spLocks noChangeArrowheads="1"/>
          </p:cNvSpPr>
          <p:nvPr/>
        </p:nvSpPr>
        <p:spPr bwMode="auto">
          <a:xfrm>
            <a:off x="6083300" y="2744788"/>
            <a:ext cx="37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79" name="Text Box 34"/>
          <p:cNvSpPr txBox="1">
            <a:spLocks noChangeArrowheads="1"/>
          </p:cNvSpPr>
          <p:nvPr/>
        </p:nvSpPr>
        <p:spPr bwMode="auto">
          <a:xfrm>
            <a:off x="5716588" y="4960938"/>
            <a:ext cx="6048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80" name="Text Box 40"/>
          <p:cNvSpPr txBox="1">
            <a:spLocks noChangeArrowheads="1"/>
          </p:cNvSpPr>
          <p:nvPr/>
        </p:nvSpPr>
        <p:spPr bwMode="auto">
          <a:xfrm>
            <a:off x="5305425" y="4948238"/>
            <a:ext cx="549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81" name="Text Box 40"/>
          <p:cNvSpPr txBox="1">
            <a:spLocks noChangeArrowheads="1"/>
          </p:cNvSpPr>
          <p:nvPr/>
        </p:nvSpPr>
        <p:spPr bwMode="auto">
          <a:xfrm>
            <a:off x="4879975" y="4962525"/>
            <a:ext cx="6937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0" grpId="0" animBg="1"/>
      <p:bldP spid="69" grpId="0" animBg="1"/>
      <p:bldP spid="70" grpId="0" animBg="1"/>
      <p:bldP spid="71" grpId="0" animBg="1"/>
      <p:bldP spid="73" grpId="0" animBg="1"/>
      <p:bldP spid="74" grpId="0" animBg="1"/>
      <p:bldP spid="75" grpId="0" animBg="1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8880" y="4625694"/>
            <a:ext cx="4126032" cy="962828"/>
          </a:xfrm>
          <a:prstGeom prst="rect">
            <a:avLst/>
          </a:prstGeom>
          <a:blipFill rotWithShape="1">
            <a:blip r:embed="rId3"/>
            <a:stretch>
              <a:fillRect l="-147" b="-1111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76" name="TextBox 7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6284" y="1628800"/>
            <a:ext cx="3955491" cy="1833322"/>
          </a:xfrm>
          <a:prstGeom prst="rect">
            <a:avLst/>
          </a:prstGeom>
          <a:blipFill rotWithShape="1">
            <a:blip r:embed="rId4"/>
            <a:stretch>
              <a:fillRect l="-505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74" name="TextBox 7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367" y="60473"/>
            <a:ext cx="4806248" cy="721801"/>
          </a:xfrm>
          <a:prstGeom prst="rect">
            <a:avLst/>
          </a:prstGeom>
          <a:blipFill rotWithShape="1">
            <a:blip r:embed="rId5"/>
            <a:stretch>
              <a:fillRect t="-10656" b="-3360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46084" name="Freeform 13"/>
          <p:cNvSpPr>
            <a:spLocks/>
          </p:cNvSpPr>
          <p:nvPr/>
        </p:nvSpPr>
        <p:spPr bwMode="auto">
          <a:xfrm>
            <a:off x="6445250" y="117475"/>
            <a:ext cx="46038" cy="6740525"/>
          </a:xfrm>
          <a:custGeom>
            <a:avLst/>
            <a:gdLst>
              <a:gd name="T0" fmla="*/ 0 w 1"/>
              <a:gd name="T1" fmla="*/ 2147483647 h 4032"/>
              <a:gd name="T2" fmla="*/ 0 w 1"/>
              <a:gd name="T3" fmla="*/ 0 h 4032"/>
              <a:gd name="T4" fmla="*/ 0 60000 65536"/>
              <a:gd name="T5" fmla="*/ 0 60000 65536"/>
              <a:gd name="T6" fmla="*/ 0 w 1"/>
              <a:gd name="T7" fmla="*/ 0 h 4032"/>
              <a:gd name="T8" fmla="*/ 1 w 1"/>
              <a:gd name="T9" fmla="*/ 4032 h 40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032">
                <a:moveTo>
                  <a:pt x="0" y="4032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085" name="Freeform 45"/>
          <p:cNvSpPr>
            <a:spLocks/>
          </p:cNvSpPr>
          <p:nvPr/>
        </p:nvSpPr>
        <p:spPr bwMode="auto">
          <a:xfrm>
            <a:off x="4025900" y="520700"/>
            <a:ext cx="4902200" cy="1588"/>
          </a:xfrm>
          <a:custGeom>
            <a:avLst/>
            <a:gdLst>
              <a:gd name="T0" fmla="*/ 0 w 3088"/>
              <a:gd name="T1" fmla="*/ 0 h 1"/>
              <a:gd name="T2" fmla="*/ 2147483647 w 3088"/>
              <a:gd name="T3" fmla="*/ 0 h 1"/>
              <a:gd name="T4" fmla="*/ 0 60000 65536"/>
              <a:gd name="T5" fmla="*/ 0 60000 65536"/>
              <a:gd name="T6" fmla="*/ 0 w 3088"/>
              <a:gd name="T7" fmla="*/ 0 h 1"/>
              <a:gd name="T8" fmla="*/ 3088 w 30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8" h="1">
                <a:moveTo>
                  <a:pt x="0" y="0"/>
                </a:moveTo>
                <a:lnTo>
                  <a:pt x="3088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086" name="Freeform 24"/>
          <p:cNvSpPr>
            <a:spLocks/>
          </p:cNvSpPr>
          <p:nvPr/>
        </p:nvSpPr>
        <p:spPr bwMode="auto">
          <a:xfrm>
            <a:off x="4032250" y="1712913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087" name="Freeform 39"/>
          <p:cNvSpPr>
            <a:spLocks/>
          </p:cNvSpPr>
          <p:nvPr/>
        </p:nvSpPr>
        <p:spPr bwMode="auto">
          <a:xfrm>
            <a:off x="4059238" y="2155825"/>
            <a:ext cx="4953000" cy="1588"/>
          </a:xfrm>
          <a:custGeom>
            <a:avLst/>
            <a:gdLst>
              <a:gd name="T0" fmla="*/ 0 w 3120"/>
              <a:gd name="T1" fmla="*/ 0 h 1"/>
              <a:gd name="T2" fmla="*/ 2147483647 w 3120"/>
              <a:gd name="T3" fmla="*/ 0 h 1"/>
              <a:gd name="T4" fmla="*/ 0 60000 65536"/>
              <a:gd name="T5" fmla="*/ 0 60000 65536"/>
              <a:gd name="T6" fmla="*/ 0 w 3120"/>
              <a:gd name="T7" fmla="*/ 0 h 1"/>
              <a:gd name="T8" fmla="*/ 3120 w 312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0" h="1">
                <a:moveTo>
                  <a:pt x="0" y="0"/>
                </a:moveTo>
                <a:lnTo>
                  <a:pt x="312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088" name="Freeform 42"/>
          <p:cNvSpPr>
            <a:spLocks/>
          </p:cNvSpPr>
          <p:nvPr/>
        </p:nvSpPr>
        <p:spPr bwMode="auto">
          <a:xfrm>
            <a:off x="4025900" y="927100"/>
            <a:ext cx="4978400" cy="25400"/>
          </a:xfrm>
          <a:custGeom>
            <a:avLst/>
            <a:gdLst>
              <a:gd name="T0" fmla="*/ 0 w 3136"/>
              <a:gd name="T1" fmla="*/ 0 h 16"/>
              <a:gd name="T2" fmla="*/ 2147483647 w 3136"/>
              <a:gd name="T3" fmla="*/ 2147483647 h 16"/>
              <a:gd name="T4" fmla="*/ 0 60000 65536"/>
              <a:gd name="T5" fmla="*/ 0 60000 65536"/>
              <a:gd name="T6" fmla="*/ 0 w 3136"/>
              <a:gd name="T7" fmla="*/ 0 h 16"/>
              <a:gd name="T8" fmla="*/ 3136 w 3136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6" h="16">
                <a:moveTo>
                  <a:pt x="0" y="0"/>
                </a:moveTo>
                <a:lnTo>
                  <a:pt x="3136" y="1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089" name="Freeform 23"/>
          <p:cNvSpPr>
            <a:spLocks/>
          </p:cNvSpPr>
          <p:nvPr/>
        </p:nvSpPr>
        <p:spPr bwMode="auto">
          <a:xfrm>
            <a:off x="4102100" y="2532063"/>
            <a:ext cx="4957763" cy="12700"/>
          </a:xfrm>
          <a:custGeom>
            <a:avLst/>
            <a:gdLst>
              <a:gd name="T0" fmla="*/ 0 w 3123"/>
              <a:gd name="T1" fmla="*/ 0 h 8"/>
              <a:gd name="T2" fmla="*/ 2147483647 w 3123"/>
              <a:gd name="T3" fmla="*/ 2147483647 h 8"/>
              <a:gd name="T4" fmla="*/ 0 60000 65536"/>
              <a:gd name="T5" fmla="*/ 0 60000 65536"/>
              <a:gd name="T6" fmla="*/ 0 w 3123"/>
              <a:gd name="T7" fmla="*/ 0 h 8"/>
              <a:gd name="T8" fmla="*/ 3123 w 31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3" h="8">
                <a:moveTo>
                  <a:pt x="0" y="0"/>
                </a:moveTo>
                <a:lnTo>
                  <a:pt x="3123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6130" name="Freeform 2"/>
          <p:cNvSpPr>
            <a:spLocks/>
          </p:cNvSpPr>
          <p:nvPr/>
        </p:nvSpPr>
        <p:spPr bwMode="auto">
          <a:xfrm>
            <a:off x="5329238" y="-546100"/>
            <a:ext cx="2257425" cy="2705100"/>
          </a:xfrm>
          <a:custGeom>
            <a:avLst/>
            <a:gdLst>
              <a:gd name="T0" fmla="*/ 0 w 1815"/>
              <a:gd name="T1" fmla="*/ 2147483647 h 2724"/>
              <a:gd name="T2" fmla="*/ 2147483647 w 1815"/>
              <a:gd name="T3" fmla="*/ 2147483647 h 2724"/>
              <a:gd name="T4" fmla="*/ 2147483647 w 1815"/>
              <a:gd name="T5" fmla="*/ 2147483647 h 2724"/>
              <a:gd name="T6" fmla="*/ 2147483647 w 1815"/>
              <a:gd name="T7" fmla="*/ 2147483647 h 2724"/>
              <a:gd name="T8" fmla="*/ 2147483647 w 1815"/>
              <a:gd name="T9" fmla="*/ 2147483647 h 2724"/>
              <a:gd name="T10" fmla="*/ 2147483647 w 1815"/>
              <a:gd name="T11" fmla="*/ 2147483647 h 2724"/>
              <a:gd name="T12" fmla="*/ 2147483647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5"/>
              <a:gd name="T22" fmla="*/ 0 h 2724"/>
              <a:gd name="T23" fmla="*/ 1815 w 1815"/>
              <a:gd name="T24" fmla="*/ 2724 h 27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176131" name="Group 3"/>
          <p:cNvGrpSpPr>
            <a:grpSpLocks/>
          </p:cNvGrpSpPr>
          <p:nvPr/>
        </p:nvGrpSpPr>
        <p:grpSpPr bwMode="auto">
          <a:xfrm>
            <a:off x="5334000" y="-520700"/>
            <a:ext cx="2252663" cy="2722563"/>
            <a:chOff x="3238" y="277"/>
            <a:chExt cx="1793" cy="2775"/>
          </a:xfrm>
        </p:grpSpPr>
        <p:sp>
          <p:nvSpPr>
            <p:cNvPr id="46147" name="Freeform 4"/>
            <p:cNvSpPr>
              <a:spLocks/>
            </p:cNvSpPr>
            <p:nvPr/>
          </p:nvSpPr>
          <p:spPr bwMode="auto">
            <a:xfrm>
              <a:off x="3238" y="277"/>
              <a:ext cx="1793" cy="2724"/>
            </a:xfrm>
            <a:custGeom>
              <a:avLst/>
              <a:gdLst>
                <a:gd name="T0" fmla="*/ 0 w 1815"/>
                <a:gd name="T1" fmla="*/ 45 h 2724"/>
                <a:gd name="T2" fmla="*/ 385 w 1815"/>
                <a:gd name="T3" fmla="*/ 1753 h 2724"/>
                <a:gd name="T4" fmla="*/ 631 w 1815"/>
                <a:gd name="T5" fmla="*/ 2469 h 2724"/>
                <a:gd name="T6" fmla="*/ 896 w 1815"/>
                <a:gd name="T7" fmla="*/ 2721 h 2724"/>
                <a:gd name="T8" fmla="*/ 1170 w 1815"/>
                <a:gd name="T9" fmla="*/ 2453 h 2724"/>
                <a:gd name="T10" fmla="*/ 1416 w 1815"/>
                <a:gd name="T11" fmla="*/ 1722 h 2724"/>
                <a:gd name="T12" fmla="*/ 1793 w 1815"/>
                <a:gd name="T13" fmla="*/ 0 h 27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15"/>
                <a:gd name="T22" fmla="*/ 0 h 2724"/>
                <a:gd name="T23" fmla="*/ 1815 w 1815"/>
                <a:gd name="T24" fmla="*/ 2724 h 27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15" h="2724">
                  <a:moveTo>
                    <a:pt x="0" y="45"/>
                  </a:moveTo>
                  <a:cubicBezTo>
                    <a:pt x="65" y="330"/>
                    <a:pt x="284" y="1349"/>
                    <a:pt x="390" y="1753"/>
                  </a:cubicBezTo>
                  <a:cubicBezTo>
                    <a:pt x="496" y="2157"/>
                    <a:pt x="553" y="2308"/>
                    <a:pt x="639" y="2469"/>
                  </a:cubicBezTo>
                  <a:cubicBezTo>
                    <a:pt x="725" y="2630"/>
                    <a:pt x="816" y="2724"/>
                    <a:pt x="907" y="2721"/>
                  </a:cubicBezTo>
                  <a:cubicBezTo>
                    <a:pt x="998" y="2718"/>
                    <a:pt x="1096" y="2620"/>
                    <a:pt x="1184" y="2453"/>
                  </a:cubicBezTo>
                  <a:cubicBezTo>
                    <a:pt x="1272" y="2286"/>
                    <a:pt x="1328" y="2131"/>
                    <a:pt x="1433" y="1722"/>
                  </a:cubicBezTo>
                  <a:cubicBezTo>
                    <a:pt x="1538" y="1313"/>
                    <a:pt x="1736" y="359"/>
                    <a:pt x="1815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grpSp>
          <p:nvGrpSpPr>
            <p:cNvPr id="46148" name="Group 5"/>
            <p:cNvGrpSpPr>
              <a:grpSpLocks/>
            </p:cNvGrpSpPr>
            <p:nvPr/>
          </p:nvGrpSpPr>
          <p:grpSpPr bwMode="auto">
            <a:xfrm>
              <a:off x="3396" y="1268"/>
              <a:ext cx="1476" cy="1784"/>
              <a:chOff x="3396" y="1268"/>
              <a:chExt cx="1476" cy="1784"/>
            </a:xfrm>
          </p:grpSpPr>
          <p:sp>
            <p:nvSpPr>
              <p:cNvPr id="46149" name="AutoShape 6"/>
              <p:cNvSpPr>
                <a:spLocks noChangeArrowheads="1"/>
              </p:cNvSpPr>
              <p:nvPr/>
            </p:nvSpPr>
            <p:spPr bwMode="auto">
              <a:xfrm>
                <a:off x="4441" y="2486"/>
                <a:ext cx="97" cy="138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6150" name="AutoShape 7"/>
              <p:cNvSpPr>
                <a:spLocks noChangeArrowheads="1"/>
              </p:cNvSpPr>
              <p:nvPr/>
            </p:nvSpPr>
            <p:spPr bwMode="auto">
              <a:xfrm>
                <a:off x="4781" y="1273"/>
                <a:ext cx="91" cy="131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6151" name="AutoShape 10"/>
              <p:cNvSpPr>
                <a:spLocks noChangeArrowheads="1"/>
              </p:cNvSpPr>
              <p:nvPr/>
            </p:nvSpPr>
            <p:spPr bwMode="auto">
              <a:xfrm>
                <a:off x="3396" y="1268"/>
                <a:ext cx="100" cy="136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6152" name="AutoShape 11"/>
              <p:cNvSpPr>
                <a:spLocks noChangeArrowheads="1"/>
              </p:cNvSpPr>
              <p:nvPr/>
            </p:nvSpPr>
            <p:spPr bwMode="auto">
              <a:xfrm>
                <a:off x="3745" y="2506"/>
                <a:ext cx="101" cy="125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6153" name="AutoShape 12"/>
              <p:cNvSpPr>
                <a:spLocks noChangeArrowheads="1"/>
              </p:cNvSpPr>
              <p:nvPr/>
            </p:nvSpPr>
            <p:spPr bwMode="auto">
              <a:xfrm>
                <a:off x="4074" y="2962"/>
                <a:ext cx="91" cy="90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</p:grpSp>
      </p:grpSp>
      <p:sp>
        <p:nvSpPr>
          <p:cNvPr id="46092" name="Text Box 14"/>
          <p:cNvSpPr txBox="1">
            <a:spLocks noChangeArrowheads="1"/>
          </p:cNvSpPr>
          <p:nvPr/>
        </p:nvSpPr>
        <p:spPr bwMode="auto">
          <a:xfrm>
            <a:off x="6111875" y="2087563"/>
            <a:ext cx="37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143" name="Text Box 15"/>
          <p:cNvSpPr txBox="1">
            <a:spLocks noChangeArrowheads="1"/>
          </p:cNvSpPr>
          <p:nvPr/>
        </p:nvSpPr>
        <p:spPr bwMode="auto">
          <a:xfrm>
            <a:off x="116030" y="1694136"/>
            <a:ext cx="611066" cy="9233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y </a:t>
            </a:r>
            <a:endParaRPr lang="ru-RU" sz="54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96" name="Freeform 16"/>
          <p:cNvSpPr>
            <a:spLocks/>
          </p:cNvSpPr>
          <p:nvPr/>
        </p:nvSpPr>
        <p:spPr bwMode="auto">
          <a:xfrm>
            <a:off x="4054475" y="5232400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4054475" y="4868863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6098" name="Freeform 18"/>
          <p:cNvSpPr>
            <a:spLocks/>
          </p:cNvSpPr>
          <p:nvPr/>
        </p:nvSpPr>
        <p:spPr bwMode="auto">
          <a:xfrm>
            <a:off x="4070350" y="4491038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099" name="Freeform 19"/>
          <p:cNvSpPr>
            <a:spLocks/>
          </p:cNvSpPr>
          <p:nvPr/>
        </p:nvSpPr>
        <p:spPr bwMode="auto">
          <a:xfrm>
            <a:off x="4070350" y="4051300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100" name="Freeform 20"/>
          <p:cNvSpPr>
            <a:spLocks/>
          </p:cNvSpPr>
          <p:nvPr/>
        </p:nvSpPr>
        <p:spPr bwMode="auto">
          <a:xfrm>
            <a:off x="4044950" y="3644900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101" name="Freeform 21"/>
          <p:cNvSpPr>
            <a:spLocks/>
          </p:cNvSpPr>
          <p:nvPr/>
        </p:nvSpPr>
        <p:spPr bwMode="auto">
          <a:xfrm>
            <a:off x="4103688" y="2922588"/>
            <a:ext cx="4932362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102" name="Freeform 22"/>
          <p:cNvSpPr>
            <a:spLocks/>
          </p:cNvSpPr>
          <p:nvPr/>
        </p:nvSpPr>
        <p:spPr bwMode="auto">
          <a:xfrm>
            <a:off x="4192588" y="6845300"/>
            <a:ext cx="4933950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103" name="Freeform 25"/>
          <p:cNvSpPr>
            <a:spLocks/>
          </p:cNvSpPr>
          <p:nvPr/>
        </p:nvSpPr>
        <p:spPr bwMode="auto">
          <a:xfrm>
            <a:off x="4067175" y="1341438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46104" name="Group 26"/>
          <p:cNvGrpSpPr>
            <a:grpSpLocks/>
          </p:cNvGrpSpPr>
          <p:nvPr/>
        </p:nvGrpSpPr>
        <p:grpSpPr bwMode="auto">
          <a:xfrm>
            <a:off x="4271963" y="0"/>
            <a:ext cx="4319587" cy="6661150"/>
            <a:chOff x="2699" y="203"/>
            <a:chExt cx="2721" cy="3026"/>
          </a:xfrm>
        </p:grpSpPr>
        <p:sp>
          <p:nvSpPr>
            <p:cNvPr id="46137" name="Freeform 31"/>
            <p:cNvSpPr>
              <a:spLocks/>
            </p:cNvSpPr>
            <p:nvPr/>
          </p:nvSpPr>
          <p:spPr bwMode="auto">
            <a:xfrm>
              <a:off x="3787" y="219"/>
              <a:ext cx="9" cy="3010"/>
            </a:xfrm>
            <a:custGeom>
              <a:avLst/>
              <a:gdLst>
                <a:gd name="T0" fmla="*/ 9 w 9"/>
                <a:gd name="T1" fmla="*/ 0 h 3010"/>
                <a:gd name="T2" fmla="*/ 0 w 9"/>
                <a:gd name="T3" fmla="*/ 3010 h 3010"/>
                <a:gd name="T4" fmla="*/ 0 60000 65536"/>
                <a:gd name="T5" fmla="*/ 0 60000 65536"/>
                <a:gd name="T6" fmla="*/ 0 w 9"/>
                <a:gd name="T7" fmla="*/ 0 h 3010"/>
                <a:gd name="T8" fmla="*/ 9 w 9"/>
                <a:gd name="T9" fmla="*/ 3010 h 30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" h="3010">
                  <a:moveTo>
                    <a:pt x="9" y="0"/>
                  </a:moveTo>
                  <a:lnTo>
                    <a:pt x="0" y="30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6138" name="Freeform 30"/>
            <p:cNvSpPr>
              <a:spLocks/>
            </p:cNvSpPr>
            <p:nvPr/>
          </p:nvSpPr>
          <p:spPr bwMode="auto">
            <a:xfrm>
              <a:off x="3515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6139" name="Freeform 27"/>
            <p:cNvSpPr>
              <a:spLocks/>
            </p:cNvSpPr>
            <p:nvPr/>
          </p:nvSpPr>
          <p:spPr bwMode="auto">
            <a:xfrm>
              <a:off x="2699" y="211"/>
              <a:ext cx="8" cy="2994"/>
            </a:xfrm>
            <a:custGeom>
              <a:avLst/>
              <a:gdLst>
                <a:gd name="T0" fmla="*/ 0 w 8"/>
                <a:gd name="T1" fmla="*/ 0 h 2994"/>
                <a:gd name="T2" fmla="*/ 8 w 8"/>
                <a:gd name="T3" fmla="*/ 2994 h 2994"/>
                <a:gd name="T4" fmla="*/ 0 60000 65536"/>
                <a:gd name="T5" fmla="*/ 0 60000 65536"/>
                <a:gd name="T6" fmla="*/ 0 w 8"/>
                <a:gd name="T7" fmla="*/ 0 h 2994"/>
                <a:gd name="T8" fmla="*/ 8 w 8"/>
                <a:gd name="T9" fmla="*/ 2994 h 29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2994">
                  <a:moveTo>
                    <a:pt x="0" y="0"/>
                  </a:moveTo>
                  <a:lnTo>
                    <a:pt x="8" y="2994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6140" name="Freeform 28"/>
            <p:cNvSpPr>
              <a:spLocks/>
            </p:cNvSpPr>
            <p:nvPr/>
          </p:nvSpPr>
          <p:spPr bwMode="auto">
            <a:xfrm>
              <a:off x="2971" y="203"/>
              <a:ext cx="8" cy="3026"/>
            </a:xfrm>
            <a:custGeom>
              <a:avLst/>
              <a:gdLst>
                <a:gd name="T0" fmla="*/ 8 w 8"/>
                <a:gd name="T1" fmla="*/ 0 h 3026"/>
                <a:gd name="T2" fmla="*/ 0 w 8"/>
                <a:gd name="T3" fmla="*/ 3026 h 3026"/>
                <a:gd name="T4" fmla="*/ 0 60000 65536"/>
                <a:gd name="T5" fmla="*/ 0 60000 65536"/>
                <a:gd name="T6" fmla="*/ 0 w 8"/>
                <a:gd name="T7" fmla="*/ 0 h 3026"/>
                <a:gd name="T8" fmla="*/ 8 w 8"/>
                <a:gd name="T9" fmla="*/ 3026 h 30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3026">
                  <a:moveTo>
                    <a:pt x="8" y="0"/>
                  </a:moveTo>
                  <a:lnTo>
                    <a:pt x="0" y="3026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6141" name="Freeform 29"/>
            <p:cNvSpPr>
              <a:spLocks/>
            </p:cNvSpPr>
            <p:nvPr/>
          </p:nvSpPr>
          <p:spPr bwMode="auto">
            <a:xfrm>
              <a:off x="3243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6142" name="Freeform 32"/>
            <p:cNvSpPr>
              <a:spLocks/>
            </p:cNvSpPr>
            <p:nvPr/>
          </p:nvSpPr>
          <p:spPr bwMode="auto">
            <a:xfrm>
              <a:off x="4332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6143" name="Freeform 33"/>
            <p:cNvSpPr>
              <a:spLocks/>
            </p:cNvSpPr>
            <p:nvPr/>
          </p:nvSpPr>
          <p:spPr bwMode="auto">
            <a:xfrm>
              <a:off x="4604" y="203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6144" name="Freeform 34"/>
            <p:cNvSpPr>
              <a:spLocks/>
            </p:cNvSpPr>
            <p:nvPr/>
          </p:nvSpPr>
          <p:spPr bwMode="auto">
            <a:xfrm>
              <a:off x="4876" y="219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6145" name="Freeform 35"/>
            <p:cNvSpPr>
              <a:spLocks/>
            </p:cNvSpPr>
            <p:nvPr/>
          </p:nvSpPr>
          <p:spPr bwMode="auto">
            <a:xfrm>
              <a:off x="5140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6146" name="Freeform 36"/>
            <p:cNvSpPr>
              <a:spLocks/>
            </p:cNvSpPr>
            <p:nvPr/>
          </p:nvSpPr>
          <p:spPr bwMode="auto">
            <a:xfrm>
              <a:off x="5419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sp>
        <p:nvSpPr>
          <p:cNvPr id="46105" name="Text Box 37"/>
          <p:cNvSpPr txBox="1">
            <a:spLocks noChangeArrowheads="1"/>
          </p:cNvSpPr>
          <p:nvPr/>
        </p:nvSpPr>
        <p:spPr bwMode="auto">
          <a:xfrm>
            <a:off x="8718550" y="2119313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46106" name="Text Box 38"/>
          <p:cNvSpPr txBox="1">
            <a:spLocks noChangeArrowheads="1"/>
          </p:cNvSpPr>
          <p:nvPr/>
        </p:nvSpPr>
        <p:spPr bwMode="auto">
          <a:xfrm>
            <a:off x="6507163" y="-58738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46107" name="Text Box 40"/>
          <p:cNvSpPr txBox="1">
            <a:spLocks noChangeArrowheads="1"/>
          </p:cNvSpPr>
          <p:nvPr/>
        </p:nvSpPr>
        <p:spPr bwMode="auto">
          <a:xfrm>
            <a:off x="6675438" y="2166938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08" name="AutoShape 41"/>
          <p:cNvSpPr>
            <a:spLocks noChangeArrowheads="1"/>
          </p:cNvSpPr>
          <p:nvPr/>
        </p:nvSpPr>
        <p:spPr bwMode="auto">
          <a:xfrm flipV="1">
            <a:off x="6381750" y="2079625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109" name="Freeform 43"/>
          <p:cNvSpPr>
            <a:spLocks/>
          </p:cNvSpPr>
          <p:nvPr/>
        </p:nvSpPr>
        <p:spPr bwMode="auto">
          <a:xfrm>
            <a:off x="4067175" y="5575300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110" name="Freeform 46"/>
          <p:cNvSpPr>
            <a:spLocks/>
          </p:cNvSpPr>
          <p:nvPr/>
        </p:nvSpPr>
        <p:spPr bwMode="auto">
          <a:xfrm>
            <a:off x="4084638" y="5883275"/>
            <a:ext cx="4945062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111" name="Freeform 47"/>
          <p:cNvSpPr>
            <a:spLocks/>
          </p:cNvSpPr>
          <p:nvPr/>
        </p:nvSpPr>
        <p:spPr bwMode="auto">
          <a:xfrm>
            <a:off x="4067175" y="3284538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112" name="Text Box 40"/>
          <p:cNvSpPr txBox="1">
            <a:spLocks noChangeArrowheads="1"/>
          </p:cNvSpPr>
          <p:nvPr/>
        </p:nvSpPr>
        <p:spPr bwMode="auto">
          <a:xfrm>
            <a:off x="6067425" y="1484313"/>
            <a:ext cx="37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13" name="Text Box 40"/>
          <p:cNvSpPr txBox="1">
            <a:spLocks noChangeArrowheads="1"/>
          </p:cNvSpPr>
          <p:nvPr/>
        </p:nvSpPr>
        <p:spPr bwMode="auto">
          <a:xfrm>
            <a:off x="6019800" y="1117600"/>
            <a:ext cx="3794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14" name="Text Box 40"/>
          <p:cNvSpPr txBox="1">
            <a:spLocks noChangeArrowheads="1"/>
          </p:cNvSpPr>
          <p:nvPr/>
        </p:nvSpPr>
        <p:spPr bwMode="auto">
          <a:xfrm>
            <a:off x="6046788" y="698500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15" name="Text Box 40"/>
          <p:cNvSpPr txBox="1">
            <a:spLocks noChangeArrowheads="1"/>
          </p:cNvSpPr>
          <p:nvPr/>
        </p:nvSpPr>
        <p:spPr bwMode="auto">
          <a:xfrm>
            <a:off x="6061075" y="203200"/>
            <a:ext cx="37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16" name="Text Box 40"/>
          <p:cNvSpPr txBox="1">
            <a:spLocks noChangeArrowheads="1"/>
          </p:cNvSpPr>
          <p:nvPr/>
        </p:nvSpPr>
        <p:spPr bwMode="auto">
          <a:xfrm>
            <a:off x="5992813" y="3832225"/>
            <a:ext cx="588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-5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17" name="Text Box 40"/>
          <p:cNvSpPr txBox="1">
            <a:spLocks noChangeArrowheads="1"/>
          </p:cNvSpPr>
          <p:nvPr/>
        </p:nvSpPr>
        <p:spPr bwMode="auto">
          <a:xfrm>
            <a:off x="5973763" y="4276725"/>
            <a:ext cx="614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-6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18" name="Text Box 40"/>
          <p:cNvSpPr txBox="1">
            <a:spLocks noChangeArrowheads="1"/>
          </p:cNvSpPr>
          <p:nvPr/>
        </p:nvSpPr>
        <p:spPr bwMode="auto">
          <a:xfrm>
            <a:off x="5981700" y="4638675"/>
            <a:ext cx="66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-7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19" name="Text Box 40"/>
          <p:cNvSpPr txBox="1">
            <a:spLocks noChangeArrowheads="1"/>
          </p:cNvSpPr>
          <p:nvPr/>
        </p:nvSpPr>
        <p:spPr bwMode="auto">
          <a:xfrm>
            <a:off x="5984875" y="4989513"/>
            <a:ext cx="938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-8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20" name="Text Box 40"/>
          <p:cNvSpPr txBox="1">
            <a:spLocks noChangeArrowheads="1"/>
          </p:cNvSpPr>
          <p:nvPr/>
        </p:nvSpPr>
        <p:spPr bwMode="auto">
          <a:xfrm>
            <a:off x="5741988" y="2144713"/>
            <a:ext cx="525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21" name="Text Box 40"/>
          <p:cNvSpPr txBox="1">
            <a:spLocks noChangeArrowheads="1"/>
          </p:cNvSpPr>
          <p:nvPr/>
        </p:nvSpPr>
        <p:spPr bwMode="auto">
          <a:xfrm>
            <a:off x="7102475" y="2151063"/>
            <a:ext cx="3794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22" name="Text Box 40"/>
          <p:cNvSpPr txBox="1">
            <a:spLocks noChangeArrowheads="1"/>
          </p:cNvSpPr>
          <p:nvPr/>
        </p:nvSpPr>
        <p:spPr bwMode="auto">
          <a:xfrm>
            <a:off x="5273675" y="2170113"/>
            <a:ext cx="549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23" name="Text Box 40"/>
          <p:cNvSpPr txBox="1">
            <a:spLocks noChangeArrowheads="1"/>
          </p:cNvSpPr>
          <p:nvPr/>
        </p:nvSpPr>
        <p:spPr bwMode="auto">
          <a:xfrm>
            <a:off x="7548563" y="2170113"/>
            <a:ext cx="379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24" name="Text Box 40"/>
          <p:cNvSpPr txBox="1">
            <a:spLocks noChangeArrowheads="1"/>
          </p:cNvSpPr>
          <p:nvPr/>
        </p:nvSpPr>
        <p:spPr bwMode="auto">
          <a:xfrm>
            <a:off x="4794250" y="2128838"/>
            <a:ext cx="693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0963" y="939800"/>
            <a:ext cx="2089150" cy="6461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Спосіб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367" y="3545230"/>
            <a:ext cx="4946188" cy="962828"/>
          </a:xfrm>
          <a:prstGeom prst="rect">
            <a:avLst/>
          </a:prstGeom>
          <a:blipFill rotWithShape="1">
            <a:blip r:embed="rId6"/>
            <a:stretch>
              <a:fillRect l="-4049" b="-1111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79" name="TextBox 7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50652" y="4685156"/>
            <a:ext cx="4126032" cy="978538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46128" name="Freeform 16"/>
          <p:cNvSpPr>
            <a:spLocks/>
          </p:cNvSpPr>
          <p:nvPr/>
        </p:nvSpPr>
        <p:spPr bwMode="auto">
          <a:xfrm>
            <a:off x="4179888" y="6237288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129" name="Freeform 16"/>
          <p:cNvSpPr>
            <a:spLocks/>
          </p:cNvSpPr>
          <p:nvPr/>
        </p:nvSpPr>
        <p:spPr bwMode="auto">
          <a:xfrm>
            <a:off x="4179888" y="6618288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130" name="Text Box 40"/>
          <p:cNvSpPr txBox="1">
            <a:spLocks noChangeArrowheads="1"/>
          </p:cNvSpPr>
          <p:nvPr/>
        </p:nvSpPr>
        <p:spPr bwMode="auto">
          <a:xfrm>
            <a:off x="5983288" y="3024188"/>
            <a:ext cx="6937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31" name="Text Box 40"/>
          <p:cNvSpPr txBox="1">
            <a:spLocks noChangeArrowheads="1"/>
          </p:cNvSpPr>
          <p:nvPr/>
        </p:nvSpPr>
        <p:spPr bwMode="auto">
          <a:xfrm>
            <a:off x="5997575" y="2632075"/>
            <a:ext cx="550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32" name="Text Box 40"/>
          <p:cNvSpPr txBox="1">
            <a:spLocks noChangeArrowheads="1"/>
          </p:cNvSpPr>
          <p:nvPr/>
        </p:nvSpPr>
        <p:spPr bwMode="auto">
          <a:xfrm>
            <a:off x="6011863" y="3421063"/>
            <a:ext cx="593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-4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33" name="Text Box 40"/>
          <p:cNvSpPr txBox="1">
            <a:spLocks noChangeArrowheads="1"/>
          </p:cNvSpPr>
          <p:nvPr/>
        </p:nvSpPr>
        <p:spPr bwMode="auto">
          <a:xfrm>
            <a:off x="6037263" y="5357813"/>
            <a:ext cx="93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-9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34" name="Text Box 40"/>
          <p:cNvSpPr txBox="1">
            <a:spLocks noChangeArrowheads="1"/>
          </p:cNvSpPr>
          <p:nvPr/>
        </p:nvSpPr>
        <p:spPr bwMode="auto">
          <a:xfrm>
            <a:off x="5910263" y="5667375"/>
            <a:ext cx="9382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-10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35" name="Text Box 40"/>
          <p:cNvSpPr txBox="1">
            <a:spLocks noChangeArrowheads="1"/>
          </p:cNvSpPr>
          <p:nvPr/>
        </p:nvSpPr>
        <p:spPr bwMode="auto">
          <a:xfrm>
            <a:off x="5943600" y="6013450"/>
            <a:ext cx="939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-11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36" name="Text Box 40"/>
          <p:cNvSpPr txBox="1">
            <a:spLocks noChangeArrowheads="1"/>
          </p:cNvSpPr>
          <p:nvPr/>
        </p:nvSpPr>
        <p:spPr bwMode="auto">
          <a:xfrm>
            <a:off x="5853113" y="6370638"/>
            <a:ext cx="9382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-12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6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1065 L 0.00069 -0.4429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226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17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176130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3951E-6 L 0.071 -0.00024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01 -0.00023 L 0.07066 0.65487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3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 animBg="1"/>
      <p:bldP spid="176130" grpId="1" animBg="1"/>
      <p:bldP spid="176130" grpId="2" animBg="1"/>
      <p:bldP spid="176130" grpId="3" animBg="1"/>
      <p:bldP spid="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Oval 2"/>
          <p:cNvSpPr>
            <a:spLocks noChangeArrowheads="1"/>
          </p:cNvSpPr>
          <p:nvPr/>
        </p:nvSpPr>
        <p:spPr bwMode="auto">
          <a:xfrm>
            <a:off x="2771775" y="1123950"/>
            <a:ext cx="631825" cy="7207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040" name="Text Box 3"/>
          <p:cNvSpPr txBox="1">
            <a:spLocks noChangeArrowheads="1"/>
          </p:cNvSpPr>
          <p:nvPr/>
        </p:nvSpPr>
        <p:spPr bwMode="auto">
          <a:xfrm>
            <a:off x="1538288" y="836613"/>
            <a:ext cx="57372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600" b="1" i="1">
                <a:solidFill>
                  <a:srgbClr val="990099"/>
                </a:solidFill>
                <a:latin typeface="Times New Roman" pitchFamily="18" charset="0"/>
              </a:rPr>
              <a:t> y= ax</a:t>
            </a:r>
            <a:r>
              <a:rPr lang="en-US" sz="6600" b="1" i="1" baseline="30000">
                <a:solidFill>
                  <a:srgbClr val="990099"/>
                </a:solidFill>
                <a:latin typeface="Times New Roman" pitchFamily="18" charset="0"/>
              </a:rPr>
              <a:t>2 </a:t>
            </a:r>
            <a:r>
              <a:rPr lang="en-US" sz="6600" b="1" i="1">
                <a:solidFill>
                  <a:srgbClr val="990099"/>
                </a:solidFill>
                <a:latin typeface="Times New Roman" pitchFamily="18" charset="0"/>
              </a:rPr>
              <a:t>+bx + c</a:t>
            </a:r>
            <a:endParaRPr lang="ru-RU" sz="6600" b="1" i="1">
              <a:solidFill>
                <a:srgbClr val="990099"/>
              </a:solidFill>
              <a:latin typeface="Times New Roman" pitchFamily="18" charset="0"/>
            </a:endParaRP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1435100" y="2405063"/>
            <a:ext cx="6624638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600" b="1" i="1">
                <a:solidFill>
                  <a:srgbClr val="FF0066"/>
                </a:solidFill>
                <a:latin typeface="Times New Roman" pitchFamily="18" charset="0"/>
              </a:rPr>
              <a:t>a,</a:t>
            </a:r>
            <a:r>
              <a:rPr lang="ru-RU" sz="6600" b="1" i="1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6600" b="1" i="1">
                <a:solidFill>
                  <a:srgbClr val="FF0066"/>
                </a:solidFill>
                <a:latin typeface="Times New Roman" pitchFamily="18" charset="0"/>
              </a:rPr>
              <a:t>b,</a:t>
            </a:r>
            <a:r>
              <a:rPr lang="ru-RU" sz="6600" b="1" i="1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6600" b="1" i="1">
                <a:solidFill>
                  <a:srgbClr val="FF0066"/>
                </a:solidFill>
                <a:latin typeface="Times New Roman" pitchFamily="18" charset="0"/>
              </a:rPr>
              <a:t>c </a:t>
            </a:r>
            <a:r>
              <a:rPr lang="ru-RU" sz="6600" b="1" i="1">
                <a:solidFill>
                  <a:srgbClr val="FF0066"/>
                </a:solidFill>
                <a:latin typeface="Times New Roman" pitchFamily="18" charset="0"/>
              </a:rPr>
              <a:t>числа</a:t>
            </a:r>
          </a:p>
          <a:p>
            <a:pPr algn="ctr"/>
            <a:r>
              <a:rPr lang="ru-RU" sz="6600" b="1" i="1">
                <a:solidFill>
                  <a:srgbClr val="FF0066"/>
                </a:solidFill>
                <a:latin typeface="Times New Roman" pitchFamily="18" charset="0"/>
              </a:rPr>
              <a:t>а   0</a:t>
            </a:r>
          </a:p>
        </p:txBody>
      </p:sp>
      <p:graphicFrame>
        <p:nvGraphicFramePr>
          <p:cNvPr id="78853" name="Object 14"/>
          <p:cNvGraphicFramePr>
            <a:graphicFrameLocks noChangeAspect="1"/>
          </p:cNvGraphicFramePr>
          <p:nvPr/>
        </p:nvGraphicFramePr>
        <p:xfrm>
          <a:off x="4333875" y="3571875"/>
          <a:ext cx="936625" cy="936625"/>
        </p:xfrm>
        <a:graphic>
          <a:graphicData uri="http://schemas.openxmlformats.org/presentationml/2006/ole">
            <p:oleObj spid="_x0000_s1038" name="Формула" r:id="rId3" imgW="139700" imgH="139700" progId="Equation.3">
              <p:embed/>
            </p:oleObj>
          </a:graphicData>
        </a:graphic>
      </p:graphicFrame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1544638" y="4868863"/>
            <a:ext cx="65151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i="1">
                <a:solidFill>
                  <a:srgbClr val="008000"/>
                </a:solidFill>
                <a:latin typeface="Times New Roman" pitchFamily="18" charset="0"/>
              </a:rPr>
              <a:t>Якщо а=0,   то  </a:t>
            </a:r>
            <a:r>
              <a:rPr lang="en-US" sz="4400" b="1" i="1">
                <a:solidFill>
                  <a:srgbClr val="008000"/>
                </a:solidFill>
                <a:latin typeface="Times New Roman" pitchFamily="18" charset="0"/>
              </a:rPr>
              <a:t>y=bx+c</a:t>
            </a:r>
            <a:r>
              <a:rPr lang="ru-RU" sz="4400" b="1" i="1">
                <a:solidFill>
                  <a:srgbClr val="008000"/>
                </a:solidFill>
                <a:latin typeface="Times New Roman" pitchFamily="18" charset="0"/>
              </a:rPr>
              <a:t>   </a:t>
            </a:r>
          </a:p>
          <a:p>
            <a:pPr algn="ctr"/>
            <a:r>
              <a:rPr lang="ru-RU" sz="4400" b="1" i="1">
                <a:solidFill>
                  <a:srgbClr val="008000"/>
                </a:solidFill>
                <a:latin typeface="Times New Roman" pitchFamily="18" charset="0"/>
              </a:rPr>
              <a:t>це лінійна функція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nimBg="1"/>
      <p:bldP spid="78852" grpId="0"/>
      <p:bldP spid="7885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Freeform 13"/>
          <p:cNvSpPr>
            <a:spLocks/>
          </p:cNvSpPr>
          <p:nvPr/>
        </p:nvSpPr>
        <p:spPr bwMode="auto">
          <a:xfrm>
            <a:off x="6445250" y="117475"/>
            <a:ext cx="46038" cy="6740525"/>
          </a:xfrm>
          <a:custGeom>
            <a:avLst/>
            <a:gdLst>
              <a:gd name="T0" fmla="*/ 0 w 1"/>
              <a:gd name="T1" fmla="*/ 2147483647 h 4032"/>
              <a:gd name="T2" fmla="*/ 0 w 1"/>
              <a:gd name="T3" fmla="*/ 0 h 4032"/>
              <a:gd name="T4" fmla="*/ 0 60000 65536"/>
              <a:gd name="T5" fmla="*/ 0 60000 65536"/>
              <a:gd name="T6" fmla="*/ 0 w 1"/>
              <a:gd name="T7" fmla="*/ 0 h 4032"/>
              <a:gd name="T8" fmla="*/ 1 w 1"/>
              <a:gd name="T9" fmla="*/ 4032 h 40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4032">
                <a:moveTo>
                  <a:pt x="0" y="4032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30" name="Freeform 45"/>
          <p:cNvSpPr>
            <a:spLocks/>
          </p:cNvSpPr>
          <p:nvPr/>
        </p:nvSpPr>
        <p:spPr bwMode="auto">
          <a:xfrm>
            <a:off x="4025900" y="520700"/>
            <a:ext cx="4902200" cy="1588"/>
          </a:xfrm>
          <a:custGeom>
            <a:avLst/>
            <a:gdLst>
              <a:gd name="T0" fmla="*/ 0 w 3088"/>
              <a:gd name="T1" fmla="*/ 0 h 1"/>
              <a:gd name="T2" fmla="*/ 2147483647 w 3088"/>
              <a:gd name="T3" fmla="*/ 0 h 1"/>
              <a:gd name="T4" fmla="*/ 0 60000 65536"/>
              <a:gd name="T5" fmla="*/ 0 60000 65536"/>
              <a:gd name="T6" fmla="*/ 0 w 3088"/>
              <a:gd name="T7" fmla="*/ 0 h 1"/>
              <a:gd name="T8" fmla="*/ 3088 w 30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8" h="1">
                <a:moveTo>
                  <a:pt x="0" y="0"/>
                </a:moveTo>
                <a:lnTo>
                  <a:pt x="3088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31" name="Freeform 24"/>
          <p:cNvSpPr>
            <a:spLocks/>
          </p:cNvSpPr>
          <p:nvPr/>
        </p:nvSpPr>
        <p:spPr bwMode="auto">
          <a:xfrm>
            <a:off x="4032250" y="1712913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32" name="Freeform 39"/>
          <p:cNvSpPr>
            <a:spLocks/>
          </p:cNvSpPr>
          <p:nvPr/>
        </p:nvSpPr>
        <p:spPr bwMode="auto">
          <a:xfrm>
            <a:off x="4059238" y="2155825"/>
            <a:ext cx="4953000" cy="1588"/>
          </a:xfrm>
          <a:custGeom>
            <a:avLst/>
            <a:gdLst>
              <a:gd name="T0" fmla="*/ 0 w 3120"/>
              <a:gd name="T1" fmla="*/ 0 h 1"/>
              <a:gd name="T2" fmla="*/ 2147483647 w 3120"/>
              <a:gd name="T3" fmla="*/ 0 h 1"/>
              <a:gd name="T4" fmla="*/ 0 60000 65536"/>
              <a:gd name="T5" fmla="*/ 0 60000 65536"/>
              <a:gd name="T6" fmla="*/ 0 w 3120"/>
              <a:gd name="T7" fmla="*/ 0 h 1"/>
              <a:gd name="T8" fmla="*/ 3120 w 312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0" h="1">
                <a:moveTo>
                  <a:pt x="0" y="0"/>
                </a:moveTo>
                <a:lnTo>
                  <a:pt x="312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33" name="Freeform 42"/>
          <p:cNvSpPr>
            <a:spLocks/>
          </p:cNvSpPr>
          <p:nvPr/>
        </p:nvSpPr>
        <p:spPr bwMode="auto">
          <a:xfrm>
            <a:off x="4025900" y="927100"/>
            <a:ext cx="4978400" cy="25400"/>
          </a:xfrm>
          <a:custGeom>
            <a:avLst/>
            <a:gdLst>
              <a:gd name="T0" fmla="*/ 0 w 3136"/>
              <a:gd name="T1" fmla="*/ 0 h 16"/>
              <a:gd name="T2" fmla="*/ 2147483647 w 3136"/>
              <a:gd name="T3" fmla="*/ 2147483647 h 16"/>
              <a:gd name="T4" fmla="*/ 0 60000 65536"/>
              <a:gd name="T5" fmla="*/ 0 60000 65536"/>
              <a:gd name="T6" fmla="*/ 0 w 3136"/>
              <a:gd name="T7" fmla="*/ 0 h 16"/>
              <a:gd name="T8" fmla="*/ 3136 w 3136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6" h="16">
                <a:moveTo>
                  <a:pt x="0" y="0"/>
                </a:moveTo>
                <a:lnTo>
                  <a:pt x="3136" y="1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34" name="Freeform 23"/>
          <p:cNvSpPr>
            <a:spLocks/>
          </p:cNvSpPr>
          <p:nvPr/>
        </p:nvSpPr>
        <p:spPr bwMode="auto">
          <a:xfrm>
            <a:off x="4102100" y="2532063"/>
            <a:ext cx="4957763" cy="12700"/>
          </a:xfrm>
          <a:custGeom>
            <a:avLst/>
            <a:gdLst>
              <a:gd name="T0" fmla="*/ 0 w 3123"/>
              <a:gd name="T1" fmla="*/ 0 h 8"/>
              <a:gd name="T2" fmla="*/ 2147483647 w 3123"/>
              <a:gd name="T3" fmla="*/ 2147483647 h 8"/>
              <a:gd name="T4" fmla="*/ 0 60000 65536"/>
              <a:gd name="T5" fmla="*/ 0 60000 65536"/>
              <a:gd name="T6" fmla="*/ 0 w 3123"/>
              <a:gd name="T7" fmla="*/ 0 h 8"/>
              <a:gd name="T8" fmla="*/ 3123 w 31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3" h="8">
                <a:moveTo>
                  <a:pt x="0" y="0"/>
                </a:moveTo>
                <a:lnTo>
                  <a:pt x="3123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35" name="Text Box 14"/>
          <p:cNvSpPr txBox="1">
            <a:spLocks noChangeArrowheads="1"/>
          </p:cNvSpPr>
          <p:nvPr/>
        </p:nvSpPr>
        <p:spPr bwMode="auto">
          <a:xfrm>
            <a:off x="6111875" y="2087563"/>
            <a:ext cx="37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6" name="Freeform 16"/>
          <p:cNvSpPr>
            <a:spLocks/>
          </p:cNvSpPr>
          <p:nvPr/>
        </p:nvSpPr>
        <p:spPr bwMode="auto">
          <a:xfrm>
            <a:off x="4054475" y="5232400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37" name="Line 17"/>
          <p:cNvSpPr>
            <a:spLocks noChangeShapeType="1"/>
          </p:cNvSpPr>
          <p:nvPr/>
        </p:nvSpPr>
        <p:spPr bwMode="auto">
          <a:xfrm>
            <a:off x="4090988" y="4868863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8138" name="Freeform 18"/>
          <p:cNvSpPr>
            <a:spLocks/>
          </p:cNvSpPr>
          <p:nvPr/>
        </p:nvSpPr>
        <p:spPr bwMode="auto">
          <a:xfrm>
            <a:off x="4070350" y="4491038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39" name="Freeform 19"/>
          <p:cNvSpPr>
            <a:spLocks/>
          </p:cNvSpPr>
          <p:nvPr/>
        </p:nvSpPr>
        <p:spPr bwMode="auto">
          <a:xfrm>
            <a:off x="4070350" y="4051300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40" name="Freeform 20"/>
          <p:cNvSpPr>
            <a:spLocks/>
          </p:cNvSpPr>
          <p:nvPr/>
        </p:nvSpPr>
        <p:spPr bwMode="auto">
          <a:xfrm>
            <a:off x="4044950" y="3644900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41" name="Freeform 21"/>
          <p:cNvSpPr>
            <a:spLocks/>
          </p:cNvSpPr>
          <p:nvPr/>
        </p:nvSpPr>
        <p:spPr bwMode="auto">
          <a:xfrm>
            <a:off x="4103688" y="2922588"/>
            <a:ext cx="4932362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42" name="Freeform 22"/>
          <p:cNvSpPr>
            <a:spLocks/>
          </p:cNvSpPr>
          <p:nvPr/>
        </p:nvSpPr>
        <p:spPr bwMode="auto">
          <a:xfrm>
            <a:off x="4192588" y="6845300"/>
            <a:ext cx="4933950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43" name="Freeform 25"/>
          <p:cNvSpPr>
            <a:spLocks/>
          </p:cNvSpPr>
          <p:nvPr/>
        </p:nvSpPr>
        <p:spPr bwMode="auto">
          <a:xfrm>
            <a:off x="4067175" y="1341438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48144" name="Group 26"/>
          <p:cNvGrpSpPr>
            <a:grpSpLocks/>
          </p:cNvGrpSpPr>
          <p:nvPr/>
        </p:nvGrpSpPr>
        <p:grpSpPr bwMode="auto">
          <a:xfrm>
            <a:off x="4271963" y="0"/>
            <a:ext cx="4319587" cy="6661150"/>
            <a:chOff x="2699" y="203"/>
            <a:chExt cx="2721" cy="3026"/>
          </a:xfrm>
        </p:grpSpPr>
        <p:sp>
          <p:nvSpPr>
            <p:cNvPr id="48189" name="Freeform 31"/>
            <p:cNvSpPr>
              <a:spLocks/>
            </p:cNvSpPr>
            <p:nvPr/>
          </p:nvSpPr>
          <p:spPr bwMode="auto">
            <a:xfrm>
              <a:off x="3787" y="219"/>
              <a:ext cx="9" cy="3010"/>
            </a:xfrm>
            <a:custGeom>
              <a:avLst/>
              <a:gdLst>
                <a:gd name="T0" fmla="*/ 9 w 9"/>
                <a:gd name="T1" fmla="*/ 0 h 3010"/>
                <a:gd name="T2" fmla="*/ 0 w 9"/>
                <a:gd name="T3" fmla="*/ 3010 h 3010"/>
                <a:gd name="T4" fmla="*/ 0 60000 65536"/>
                <a:gd name="T5" fmla="*/ 0 60000 65536"/>
                <a:gd name="T6" fmla="*/ 0 w 9"/>
                <a:gd name="T7" fmla="*/ 0 h 3010"/>
                <a:gd name="T8" fmla="*/ 9 w 9"/>
                <a:gd name="T9" fmla="*/ 3010 h 30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" h="3010">
                  <a:moveTo>
                    <a:pt x="9" y="0"/>
                  </a:moveTo>
                  <a:lnTo>
                    <a:pt x="0" y="30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8190" name="Freeform 30"/>
            <p:cNvSpPr>
              <a:spLocks/>
            </p:cNvSpPr>
            <p:nvPr/>
          </p:nvSpPr>
          <p:spPr bwMode="auto">
            <a:xfrm>
              <a:off x="3515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8191" name="Freeform 27"/>
            <p:cNvSpPr>
              <a:spLocks/>
            </p:cNvSpPr>
            <p:nvPr/>
          </p:nvSpPr>
          <p:spPr bwMode="auto">
            <a:xfrm>
              <a:off x="2699" y="211"/>
              <a:ext cx="8" cy="2994"/>
            </a:xfrm>
            <a:custGeom>
              <a:avLst/>
              <a:gdLst>
                <a:gd name="T0" fmla="*/ 0 w 8"/>
                <a:gd name="T1" fmla="*/ 0 h 2994"/>
                <a:gd name="T2" fmla="*/ 8 w 8"/>
                <a:gd name="T3" fmla="*/ 2994 h 2994"/>
                <a:gd name="T4" fmla="*/ 0 60000 65536"/>
                <a:gd name="T5" fmla="*/ 0 60000 65536"/>
                <a:gd name="T6" fmla="*/ 0 w 8"/>
                <a:gd name="T7" fmla="*/ 0 h 2994"/>
                <a:gd name="T8" fmla="*/ 8 w 8"/>
                <a:gd name="T9" fmla="*/ 2994 h 29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2994">
                  <a:moveTo>
                    <a:pt x="0" y="0"/>
                  </a:moveTo>
                  <a:lnTo>
                    <a:pt x="8" y="2994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8192" name="Freeform 28"/>
            <p:cNvSpPr>
              <a:spLocks/>
            </p:cNvSpPr>
            <p:nvPr/>
          </p:nvSpPr>
          <p:spPr bwMode="auto">
            <a:xfrm>
              <a:off x="2971" y="203"/>
              <a:ext cx="8" cy="3026"/>
            </a:xfrm>
            <a:custGeom>
              <a:avLst/>
              <a:gdLst>
                <a:gd name="T0" fmla="*/ 8 w 8"/>
                <a:gd name="T1" fmla="*/ 0 h 3026"/>
                <a:gd name="T2" fmla="*/ 0 w 8"/>
                <a:gd name="T3" fmla="*/ 3026 h 3026"/>
                <a:gd name="T4" fmla="*/ 0 60000 65536"/>
                <a:gd name="T5" fmla="*/ 0 60000 65536"/>
                <a:gd name="T6" fmla="*/ 0 w 8"/>
                <a:gd name="T7" fmla="*/ 0 h 3026"/>
                <a:gd name="T8" fmla="*/ 8 w 8"/>
                <a:gd name="T9" fmla="*/ 3026 h 30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3026">
                  <a:moveTo>
                    <a:pt x="8" y="0"/>
                  </a:moveTo>
                  <a:lnTo>
                    <a:pt x="0" y="3026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8193" name="Freeform 29"/>
            <p:cNvSpPr>
              <a:spLocks/>
            </p:cNvSpPr>
            <p:nvPr/>
          </p:nvSpPr>
          <p:spPr bwMode="auto">
            <a:xfrm>
              <a:off x="3243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8194" name="Freeform 32"/>
            <p:cNvSpPr>
              <a:spLocks/>
            </p:cNvSpPr>
            <p:nvPr/>
          </p:nvSpPr>
          <p:spPr bwMode="auto">
            <a:xfrm>
              <a:off x="4332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8195" name="Freeform 33"/>
            <p:cNvSpPr>
              <a:spLocks/>
            </p:cNvSpPr>
            <p:nvPr/>
          </p:nvSpPr>
          <p:spPr bwMode="auto">
            <a:xfrm>
              <a:off x="4604" y="203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8196" name="Freeform 34"/>
            <p:cNvSpPr>
              <a:spLocks/>
            </p:cNvSpPr>
            <p:nvPr/>
          </p:nvSpPr>
          <p:spPr bwMode="auto">
            <a:xfrm>
              <a:off x="4876" y="219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8197" name="Freeform 35"/>
            <p:cNvSpPr>
              <a:spLocks/>
            </p:cNvSpPr>
            <p:nvPr/>
          </p:nvSpPr>
          <p:spPr bwMode="auto">
            <a:xfrm>
              <a:off x="5140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8198" name="Freeform 36"/>
            <p:cNvSpPr>
              <a:spLocks/>
            </p:cNvSpPr>
            <p:nvPr/>
          </p:nvSpPr>
          <p:spPr bwMode="auto">
            <a:xfrm>
              <a:off x="5419" y="210"/>
              <a:ext cx="1" cy="3002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3002 h 3002"/>
                <a:gd name="T4" fmla="*/ 0 60000 65536"/>
                <a:gd name="T5" fmla="*/ 0 60000 65536"/>
                <a:gd name="T6" fmla="*/ 0 w 1"/>
                <a:gd name="T7" fmla="*/ 0 h 3002"/>
                <a:gd name="T8" fmla="*/ 1 w 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sp>
        <p:nvSpPr>
          <p:cNvPr id="48145" name="Text Box 37"/>
          <p:cNvSpPr txBox="1">
            <a:spLocks noChangeArrowheads="1"/>
          </p:cNvSpPr>
          <p:nvPr/>
        </p:nvSpPr>
        <p:spPr bwMode="auto">
          <a:xfrm>
            <a:off x="8718550" y="2119313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48146" name="Text Box 38"/>
          <p:cNvSpPr txBox="1">
            <a:spLocks noChangeArrowheads="1"/>
          </p:cNvSpPr>
          <p:nvPr/>
        </p:nvSpPr>
        <p:spPr bwMode="auto">
          <a:xfrm>
            <a:off x="6507163" y="-58738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48147" name="Text Box 40"/>
          <p:cNvSpPr txBox="1">
            <a:spLocks noChangeArrowheads="1"/>
          </p:cNvSpPr>
          <p:nvPr/>
        </p:nvSpPr>
        <p:spPr bwMode="auto">
          <a:xfrm>
            <a:off x="6675438" y="2166938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6" name="AutoShape 41"/>
          <p:cNvSpPr>
            <a:spLocks noChangeArrowheads="1"/>
          </p:cNvSpPr>
          <p:nvPr/>
        </p:nvSpPr>
        <p:spPr bwMode="auto">
          <a:xfrm flipV="1">
            <a:off x="6370638" y="2087563"/>
            <a:ext cx="144462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49" name="Freeform 43"/>
          <p:cNvSpPr>
            <a:spLocks/>
          </p:cNvSpPr>
          <p:nvPr/>
        </p:nvSpPr>
        <p:spPr bwMode="auto">
          <a:xfrm>
            <a:off x="4067175" y="5575300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50" name="Freeform 46"/>
          <p:cNvSpPr>
            <a:spLocks/>
          </p:cNvSpPr>
          <p:nvPr/>
        </p:nvSpPr>
        <p:spPr bwMode="auto">
          <a:xfrm>
            <a:off x="4084638" y="5883275"/>
            <a:ext cx="4945062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51" name="Freeform 47"/>
          <p:cNvSpPr>
            <a:spLocks/>
          </p:cNvSpPr>
          <p:nvPr/>
        </p:nvSpPr>
        <p:spPr bwMode="auto">
          <a:xfrm>
            <a:off x="4067175" y="3284538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52" name="Text Box 40"/>
          <p:cNvSpPr txBox="1">
            <a:spLocks noChangeArrowheads="1"/>
          </p:cNvSpPr>
          <p:nvPr/>
        </p:nvSpPr>
        <p:spPr bwMode="auto">
          <a:xfrm>
            <a:off x="6067425" y="1484313"/>
            <a:ext cx="37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53" name="Text Box 40"/>
          <p:cNvSpPr txBox="1">
            <a:spLocks noChangeArrowheads="1"/>
          </p:cNvSpPr>
          <p:nvPr/>
        </p:nvSpPr>
        <p:spPr bwMode="auto">
          <a:xfrm>
            <a:off x="6019800" y="1117600"/>
            <a:ext cx="3794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54" name="Text Box 40"/>
          <p:cNvSpPr txBox="1">
            <a:spLocks noChangeArrowheads="1"/>
          </p:cNvSpPr>
          <p:nvPr/>
        </p:nvSpPr>
        <p:spPr bwMode="auto">
          <a:xfrm>
            <a:off x="6046788" y="698500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55" name="Text Box 40"/>
          <p:cNvSpPr txBox="1">
            <a:spLocks noChangeArrowheads="1"/>
          </p:cNvSpPr>
          <p:nvPr/>
        </p:nvSpPr>
        <p:spPr bwMode="auto">
          <a:xfrm>
            <a:off x="6061075" y="203200"/>
            <a:ext cx="37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56" name="Text Box 40"/>
          <p:cNvSpPr txBox="1">
            <a:spLocks noChangeArrowheads="1"/>
          </p:cNvSpPr>
          <p:nvPr/>
        </p:nvSpPr>
        <p:spPr bwMode="auto">
          <a:xfrm>
            <a:off x="5992813" y="3832225"/>
            <a:ext cx="588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-5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57" name="Text Box 40"/>
          <p:cNvSpPr txBox="1">
            <a:spLocks noChangeArrowheads="1"/>
          </p:cNvSpPr>
          <p:nvPr/>
        </p:nvSpPr>
        <p:spPr bwMode="auto">
          <a:xfrm>
            <a:off x="5973763" y="4276725"/>
            <a:ext cx="614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-6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58" name="Text Box 40"/>
          <p:cNvSpPr txBox="1">
            <a:spLocks noChangeArrowheads="1"/>
          </p:cNvSpPr>
          <p:nvPr/>
        </p:nvSpPr>
        <p:spPr bwMode="auto">
          <a:xfrm>
            <a:off x="5981700" y="4638675"/>
            <a:ext cx="66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-7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59" name="Text Box 40"/>
          <p:cNvSpPr txBox="1">
            <a:spLocks noChangeArrowheads="1"/>
          </p:cNvSpPr>
          <p:nvPr/>
        </p:nvSpPr>
        <p:spPr bwMode="auto">
          <a:xfrm>
            <a:off x="5984875" y="4989513"/>
            <a:ext cx="938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-8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60" name="Text Box 40"/>
          <p:cNvSpPr txBox="1">
            <a:spLocks noChangeArrowheads="1"/>
          </p:cNvSpPr>
          <p:nvPr/>
        </p:nvSpPr>
        <p:spPr bwMode="auto">
          <a:xfrm>
            <a:off x="5741988" y="2144713"/>
            <a:ext cx="525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61" name="Text Box 40"/>
          <p:cNvSpPr txBox="1">
            <a:spLocks noChangeArrowheads="1"/>
          </p:cNvSpPr>
          <p:nvPr/>
        </p:nvSpPr>
        <p:spPr bwMode="auto">
          <a:xfrm>
            <a:off x="7102475" y="2151063"/>
            <a:ext cx="3794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62" name="Text Box 40"/>
          <p:cNvSpPr txBox="1">
            <a:spLocks noChangeArrowheads="1"/>
          </p:cNvSpPr>
          <p:nvPr/>
        </p:nvSpPr>
        <p:spPr bwMode="auto">
          <a:xfrm>
            <a:off x="5273675" y="2170113"/>
            <a:ext cx="549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63" name="Text Box 40"/>
          <p:cNvSpPr txBox="1">
            <a:spLocks noChangeArrowheads="1"/>
          </p:cNvSpPr>
          <p:nvPr/>
        </p:nvSpPr>
        <p:spPr bwMode="auto">
          <a:xfrm>
            <a:off x="7548563" y="2170113"/>
            <a:ext cx="379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64" name="Text Box 40"/>
          <p:cNvSpPr txBox="1">
            <a:spLocks noChangeArrowheads="1"/>
          </p:cNvSpPr>
          <p:nvPr/>
        </p:nvSpPr>
        <p:spPr bwMode="auto">
          <a:xfrm>
            <a:off x="4794250" y="2128838"/>
            <a:ext cx="693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117766"/>
            <a:ext cx="4806248" cy="721801"/>
          </a:xfrm>
          <a:prstGeom prst="rect">
            <a:avLst/>
          </a:prstGeom>
          <a:blipFill rotWithShape="1">
            <a:blip r:embed="rId3"/>
            <a:stretch>
              <a:fillRect t="-10569" b="-3252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74638" y="952500"/>
            <a:ext cx="2087562" cy="6461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Спосіб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8834" y="1883062"/>
            <a:ext cx="3667643" cy="707886"/>
          </a:xfrm>
          <a:prstGeom prst="rect">
            <a:avLst/>
          </a:prstGeom>
          <a:blipFill rotWithShape="1">
            <a:blip r:embed="rId4"/>
            <a:stretch>
              <a:fillRect l="-2314" t="-13333" b="-3333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48168" name="Freeform 16"/>
          <p:cNvSpPr>
            <a:spLocks/>
          </p:cNvSpPr>
          <p:nvPr/>
        </p:nvSpPr>
        <p:spPr bwMode="auto">
          <a:xfrm>
            <a:off x="4179888" y="6237288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69" name="Freeform 16"/>
          <p:cNvSpPr>
            <a:spLocks/>
          </p:cNvSpPr>
          <p:nvPr/>
        </p:nvSpPr>
        <p:spPr bwMode="auto">
          <a:xfrm>
            <a:off x="4179888" y="6618288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8170" name="Text Box 40"/>
          <p:cNvSpPr txBox="1">
            <a:spLocks noChangeArrowheads="1"/>
          </p:cNvSpPr>
          <p:nvPr/>
        </p:nvSpPr>
        <p:spPr bwMode="auto">
          <a:xfrm>
            <a:off x="5983288" y="3024188"/>
            <a:ext cx="6937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-3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71" name="Text Box 40"/>
          <p:cNvSpPr txBox="1">
            <a:spLocks noChangeArrowheads="1"/>
          </p:cNvSpPr>
          <p:nvPr/>
        </p:nvSpPr>
        <p:spPr bwMode="auto">
          <a:xfrm>
            <a:off x="5997575" y="2632075"/>
            <a:ext cx="550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72" name="Text Box 40"/>
          <p:cNvSpPr txBox="1">
            <a:spLocks noChangeArrowheads="1"/>
          </p:cNvSpPr>
          <p:nvPr/>
        </p:nvSpPr>
        <p:spPr bwMode="auto">
          <a:xfrm>
            <a:off x="6011863" y="3421063"/>
            <a:ext cx="593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-4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73" name="Text Box 40"/>
          <p:cNvSpPr txBox="1">
            <a:spLocks noChangeArrowheads="1"/>
          </p:cNvSpPr>
          <p:nvPr/>
        </p:nvSpPr>
        <p:spPr bwMode="auto">
          <a:xfrm>
            <a:off x="6037263" y="5357813"/>
            <a:ext cx="93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-9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74" name="Text Box 40"/>
          <p:cNvSpPr txBox="1">
            <a:spLocks noChangeArrowheads="1"/>
          </p:cNvSpPr>
          <p:nvPr/>
        </p:nvSpPr>
        <p:spPr bwMode="auto">
          <a:xfrm>
            <a:off x="5910263" y="5667375"/>
            <a:ext cx="9382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-10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75" name="Text Box 40"/>
          <p:cNvSpPr txBox="1">
            <a:spLocks noChangeArrowheads="1"/>
          </p:cNvSpPr>
          <p:nvPr/>
        </p:nvSpPr>
        <p:spPr bwMode="auto">
          <a:xfrm>
            <a:off x="5943600" y="6013450"/>
            <a:ext cx="939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-11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76" name="Text Box 40"/>
          <p:cNvSpPr txBox="1">
            <a:spLocks noChangeArrowheads="1"/>
          </p:cNvSpPr>
          <p:nvPr/>
        </p:nvSpPr>
        <p:spPr bwMode="auto">
          <a:xfrm>
            <a:off x="5853113" y="6370638"/>
            <a:ext cx="9382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-12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175" y="2825750"/>
            <a:ext cx="4719638" cy="13239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i="1" dirty="0">
                <a:latin typeface="Times New Roman" pitchFamily="18" charset="0"/>
                <a:cs typeface="Times New Roman" pitchFamily="18" charset="0"/>
              </a:rPr>
              <a:t>Точки перетину з віссю Ох:х=0 і х =3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AutoShape 41"/>
          <p:cNvSpPr>
            <a:spLocks noChangeArrowheads="1"/>
          </p:cNvSpPr>
          <p:nvPr/>
        </p:nvSpPr>
        <p:spPr bwMode="auto">
          <a:xfrm flipV="1">
            <a:off x="7639050" y="2073275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90" name="AutoShape 41"/>
          <p:cNvSpPr>
            <a:spLocks noChangeArrowheads="1"/>
          </p:cNvSpPr>
          <p:nvPr/>
        </p:nvSpPr>
        <p:spPr bwMode="auto">
          <a:xfrm flipV="1">
            <a:off x="6992938" y="5546725"/>
            <a:ext cx="144462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91" name="TextBox 9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-6821" y="4194489"/>
            <a:ext cx="4710654" cy="2464970"/>
          </a:xfrm>
          <a:prstGeom prst="rect">
            <a:avLst/>
          </a:prstGeom>
          <a:blipFill rotWithShape="1">
            <a:blip r:embed="rId5"/>
            <a:stretch>
              <a:fillRect l="-386" t="-3922" r="-1673" b="-3186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95" name="TextBox 9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1336" y="2863268"/>
            <a:ext cx="4631641" cy="707886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grpSp>
        <p:nvGrpSpPr>
          <p:cNvPr id="98" name="Группа 97"/>
          <p:cNvGrpSpPr>
            <a:grpSpLocks/>
          </p:cNvGrpSpPr>
          <p:nvPr/>
        </p:nvGrpSpPr>
        <p:grpSpPr bwMode="auto">
          <a:xfrm>
            <a:off x="6340475" y="1374775"/>
            <a:ext cx="1443038" cy="4308475"/>
            <a:chOff x="6914887" y="3028000"/>
            <a:chExt cx="1453788" cy="4307936"/>
          </a:xfrm>
        </p:grpSpPr>
        <p:grpSp>
          <p:nvGrpSpPr>
            <p:cNvPr id="48184" name="Группа 98"/>
            <p:cNvGrpSpPr>
              <a:grpSpLocks/>
            </p:cNvGrpSpPr>
            <p:nvPr/>
          </p:nvGrpSpPr>
          <p:grpSpPr bwMode="auto">
            <a:xfrm>
              <a:off x="6914887" y="3028000"/>
              <a:ext cx="1453788" cy="4307936"/>
              <a:chOff x="5811906" y="1741230"/>
              <a:chExt cx="1453788" cy="4307936"/>
            </a:xfrm>
          </p:grpSpPr>
          <p:sp>
            <p:nvSpPr>
              <p:cNvPr id="48187" name="Freeform 2"/>
              <p:cNvSpPr>
                <a:spLocks/>
              </p:cNvSpPr>
              <p:nvPr/>
            </p:nvSpPr>
            <p:spPr bwMode="auto">
              <a:xfrm>
                <a:off x="5811906" y="1741230"/>
                <a:ext cx="1453788" cy="4222080"/>
              </a:xfrm>
              <a:custGeom>
                <a:avLst/>
                <a:gdLst>
                  <a:gd name="T0" fmla="*/ 0 w 1815"/>
                  <a:gd name="T1" fmla="*/ 2147483647 h 2724"/>
                  <a:gd name="T2" fmla="*/ 2147483647 w 1815"/>
                  <a:gd name="T3" fmla="*/ 2147483647 h 2724"/>
                  <a:gd name="T4" fmla="*/ 2147483647 w 1815"/>
                  <a:gd name="T5" fmla="*/ 2147483647 h 2724"/>
                  <a:gd name="T6" fmla="*/ 2147483647 w 1815"/>
                  <a:gd name="T7" fmla="*/ 2147483647 h 2724"/>
                  <a:gd name="T8" fmla="*/ 2147483647 w 1815"/>
                  <a:gd name="T9" fmla="*/ 2147483647 h 2724"/>
                  <a:gd name="T10" fmla="*/ 2147483647 w 1815"/>
                  <a:gd name="T11" fmla="*/ 2147483647 h 2724"/>
                  <a:gd name="T12" fmla="*/ 2147483647 w 1815"/>
                  <a:gd name="T13" fmla="*/ 0 h 27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15"/>
                  <a:gd name="T22" fmla="*/ 0 h 2724"/>
                  <a:gd name="T23" fmla="*/ 1815 w 1815"/>
                  <a:gd name="T24" fmla="*/ 2724 h 27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15" h="2724">
                    <a:moveTo>
                      <a:pt x="0" y="45"/>
                    </a:moveTo>
                    <a:cubicBezTo>
                      <a:pt x="65" y="330"/>
                      <a:pt x="284" y="1349"/>
                      <a:pt x="390" y="1753"/>
                    </a:cubicBezTo>
                    <a:cubicBezTo>
                      <a:pt x="496" y="2157"/>
                      <a:pt x="553" y="2308"/>
                      <a:pt x="639" y="2469"/>
                    </a:cubicBezTo>
                    <a:cubicBezTo>
                      <a:pt x="725" y="2630"/>
                      <a:pt x="816" y="2724"/>
                      <a:pt x="907" y="2721"/>
                    </a:cubicBezTo>
                    <a:cubicBezTo>
                      <a:pt x="998" y="2718"/>
                      <a:pt x="1096" y="2620"/>
                      <a:pt x="1184" y="2453"/>
                    </a:cubicBezTo>
                    <a:cubicBezTo>
                      <a:pt x="1272" y="2286"/>
                      <a:pt x="1328" y="2131"/>
                      <a:pt x="1433" y="1722"/>
                    </a:cubicBezTo>
                    <a:cubicBezTo>
                      <a:pt x="1538" y="1313"/>
                      <a:pt x="1736" y="359"/>
                      <a:pt x="1815" y="0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48188" name="AutoShape 41"/>
              <p:cNvSpPr>
                <a:spLocks noChangeArrowheads="1"/>
              </p:cNvSpPr>
              <p:nvPr/>
            </p:nvSpPr>
            <p:spPr bwMode="auto">
              <a:xfrm flipV="1">
                <a:off x="6445935" y="5906291"/>
                <a:ext cx="144463" cy="142875"/>
              </a:xfrm>
              <a:prstGeom prst="flowChartConnector">
                <a:avLst/>
              </a:prstGeom>
              <a:gradFill rotWithShape="1">
                <a:gsLst>
                  <a:gs pos="0">
                    <a:srgbClr val="0066FF"/>
                  </a:gs>
                  <a:gs pos="100000">
                    <a:srgbClr val="002F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</p:grpSp>
        <p:sp>
          <p:nvSpPr>
            <p:cNvPr id="48185" name="AutoShape 41"/>
            <p:cNvSpPr>
              <a:spLocks noChangeArrowheads="1"/>
            </p:cNvSpPr>
            <p:nvPr/>
          </p:nvSpPr>
          <p:spPr bwMode="auto">
            <a:xfrm flipV="1">
              <a:off x="6933639" y="3737054"/>
              <a:ext cx="144463" cy="142875"/>
            </a:xfrm>
            <a:prstGeom prst="flowChartConnector">
              <a:avLst/>
            </a:prstGeom>
            <a:gradFill rotWithShape="1">
              <a:gsLst>
                <a:gs pos="0">
                  <a:srgbClr val="0066FF"/>
                </a:gs>
                <a:gs pos="100000">
                  <a:srgbClr val="002F7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48186" name="AutoShape 41"/>
            <p:cNvSpPr>
              <a:spLocks noChangeArrowheads="1"/>
            </p:cNvSpPr>
            <p:nvPr/>
          </p:nvSpPr>
          <p:spPr bwMode="auto">
            <a:xfrm flipV="1">
              <a:off x="8212799" y="3725533"/>
              <a:ext cx="144463" cy="142875"/>
            </a:xfrm>
            <a:prstGeom prst="flowChartConnector">
              <a:avLst/>
            </a:prstGeom>
            <a:gradFill rotWithShape="1">
              <a:gsLst>
                <a:gs pos="0">
                  <a:srgbClr val="0066FF"/>
                </a:gs>
                <a:gs pos="100000">
                  <a:srgbClr val="002F7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>
                <a:latin typeface="Calibri" pitchFamily="34" charset="0"/>
              </a:endParaRPr>
            </a:p>
          </p:txBody>
        </p:sp>
      </p:grpSp>
      <p:sp>
        <p:nvSpPr>
          <p:cNvPr id="2" name="Стрелка вниз 1"/>
          <p:cNvSpPr/>
          <p:nvPr/>
        </p:nvSpPr>
        <p:spPr>
          <a:xfrm>
            <a:off x="4794250" y="2863850"/>
            <a:ext cx="346075" cy="601663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6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-0.00416 L 0.00173 0.15348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6" grpId="0" animBg="1"/>
      <p:bldP spid="16406" grpId="1" animBg="1"/>
      <p:bldP spid="75" grpId="0" animBg="1"/>
      <p:bldP spid="73" grpId="0" animBg="1"/>
      <p:bldP spid="73" grpId="1" animBg="1"/>
      <p:bldP spid="83" grpId="0" animBg="1"/>
      <p:bldP spid="83" grpId="1" animBg="1"/>
      <p:bldP spid="90" grpId="0" animBg="1"/>
      <p:bldP spid="90" grpId="1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611188" y="260350"/>
            <a:ext cx="29527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 = 0,   c = 0</a:t>
            </a:r>
            <a:endParaRPr lang="ru-RU" sz="40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84213" y="1773238"/>
            <a:ext cx="16637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US" sz="4800" b="1" i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5818" name="Group 42"/>
          <p:cNvGraphicFramePr>
            <a:graphicFrameLocks noGrp="1"/>
          </p:cNvGraphicFramePr>
          <p:nvPr/>
        </p:nvGraphicFramePr>
        <p:xfrm>
          <a:off x="395288" y="5229225"/>
          <a:ext cx="6380162" cy="1401763"/>
        </p:xfrm>
        <a:graphic>
          <a:graphicData uri="http://schemas.openxmlformats.org/drawingml/2006/table">
            <a:tbl>
              <a:tblPr/>
              <a:tblGrid>
                <a:gridCol w="798512"/>
                <a:gridCol w="798513"/>
                <a:gridCol w="796925"/>
                <a:gridCol w="796925"/>
                <a:gridCol w="796925"/>
                <a:gridCol w="798512"/>
                <a:gridCol w="795338"/>
                <a:gridCol w="798512"/>
              </a:tblGrid>
              <a:tr h="700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4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- 3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- 2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0 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4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19" name="Text Box 43"/>
          <p:cNvSpPr txBox="1">
            <a:spLocks noChangeArrowheads="1"/>
          </p:cNvSpPr>
          <p:nvPr/>
        </p:nvSpPr>
        <p:spPr bwMode="auto">
          <a:xfrm>
            <a:off x="1403350" y="5876925"/>
            <a:ext cx="3794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9</a:t>
            </a:r>
            <a:endParaRPr lang="ru-RU" sz="40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5820" name="Text Box 44"/>
          <p:cNvSpPr txBox="1">
            <a:spLocks noChangeArrowheads="1"/>
          </p:cNvSpPr>
          <p:nvPr/>
        </p:nvSpPr>
        <p:spPr bwMode="auto">
          <a:xfrm>
            <a:off x="2195513" y="5876925"/>
            <a:ext cx="379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4</a:t>
            </a:r>
            <a:endParaRPr lang="ru-RU" sz="4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5821" name="Text Box 45"/>
          <p:cNvSpPr txBox="1">
            <a:spLocks noChangeArrowheads="1"/>
          </p:cNvSpPr>
          <p:nvPr/>
        </p:nvSpPr>
        <p:spPr bwMode="auto">
          <a:xfrm>
            <a:off x="2987675" y="5876925"/>
            <a:ext cx="3794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1</a:t>
            </a:r>
            <a:endParaRPr lang="ru-RU" sz="4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5822" name="Text Box 46"/>
          <p:cNvSpPr txBox="1">
            <a:spLocks noChangeArrowheads="1"/>
          </p:cNvSpPr>
          <p:nvPr/>
        </p:nvSpPr>
        <p:spPr bwMode="auto">
          <a:xfrm>
            <a:off x="3779838" y="5876925"/>
            <a:ext cx="379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0</a:t>
            </a:r>
            <a:endParaRPr lang="ru-RU" sz="4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5823" name="Text Box 47"/>
          <p:cNvSpPr txBox="1">
            <a:spLocks noChangeArrowheads="1"/>
          </p:cNvSpPr>
          <p:nvPr/>
        </p:nvSpPr>
        <p:spPr bwMode="auto">
          <a:xfrm>
            <a:off x="4572000" y="5876925"/>
            <a:ext cx="3794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1</a:t>
            </a:r>
            <a:endParaRPr lang="ru-RU" sz="4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5824" name="Text Box 48"/>
          <p:cNvSpPr txBox="1">
            <a:spLocks noChangeArrowheads="1"/>
          </p:cNvSpPr>
          <p:nvPr/>
        </p:nvSpPr>
        <p:spPr bwMode="auto">
          <a:xfrm>
            <a:off x="5364163" y="5876925"/>
            <a:ext cx="379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4</a:t>
            </a:r>
            <a:endParaRPr lang="ru-RU" sz="4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5825" name="Text Box 49"/>
          <p:cNvSpPr txBox="1">
            <a:spLocks noChangeArrowheads="1"/>
          </p:cNvSpPr>
          <p:nvPr/>
        </p:nvSpPr>
        <p:spPr bwMode="auto">
          <a:xfrm>
            <a:off x="6156325" y="5876925"/>
            <a:ext cx="3794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9</a:t>
            </a:r>
            <a:endParaRPr lang="ru-RU" sz="4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447" name="Freeform 54"/>
          <p:cNvSpPr>
            <a:spLocks/>
          </p:cNvSpPr>
          <p:nvPr/>
        </p:nvSpPr>
        <p:spPr bwMode="auto">
          <a:xfrm>
            <a:off x="4027488" y="4675188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48" name="Freeform 55"/>
          <p:cNvSpPr>
            <a:spLocks/>
          </p:cNvSpPr>
          <p:nvPr/>
        </p:nvSpPr>
        <p:spPr bwMode="auto">
          <a:xfrm>
            <a:off x="4284663" y="334963"/>
            <a:ext cx="12700" cy="4752975"/>
          </a:xfrm>
          <a:custGeom>
            <a:avLst/>
            <a:gdLst>
              <a:gd name="T0" fmla="*/ 0 w 8"/>
              <a:gd name="T1" fmla="*/ 0 h 2994"/>
              <a:gd name="T2" fmla="*/ 2147483647 w 8"/>
              <a:gd name="T3" fmla="*/ 2147483647 h 2994"/>
              <a:gd name="T4" fmla="*/ 0 60000 65536"/>
              <a:gd name="T5" fmla="*/ 0 60000 65536"/>
              <a:gd name="T6" fmla="*/ 0 w 8"/>
              <a:gd name="T7" fmla="*/ 0 h 2994"/>
              <a:gd name="T8" fmla="*/ 8 w 8"/>
              <a:gd name="T9" fmla="*/ 2994 h 29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2994">
                <a:moveTo>
                  <a:pt x="0" y="0"/>
                </a:moveTo>
                <a:lnTo>
                  <a:pt x="8" y="299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49" name="Line 56"/>
          <p:cNvSpPr>
            <a:spLocks noChangeShapeType="1"/>
          </p:cNvSpPr>
          <p:nvPr/>
        </p:nvSpPr>
        <p:spPr bwMode="auto">
          <a:xfrm>
            <a:off x="4054475" y="4292600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7450" name="Freeform 57"/>
          <p:cNvSpPr>
            <a:spLocks/>
          </p:cNvSpPr>
          <p:nvPr/>
        </p:nvSpPr>
        <p:spPr bwMode="auto">
          <a:xfrm>
            <a:off x="4054475" y="5084763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51" name="Freeform 58"/>
          <p:cNvSpPr>
            <a:spLocks/>
          </p:cNvSpPr>
          <p:nvPr/>
        </p:nvSpPr>
        <p:spPr bwMode="auto">
          <a:xfrm>
            <a:off x="4041775" y="3889375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52" name="Freeform 59"/>
          <p:cNvSpPr>
            <a:spLocks/>
          </p:cNvSpPr>
          <p:nvPr/>
        </p:nvSpPr>
        <p:spPr bwMode="auto">
          <a:xfrm>
            <a:off x="4054475" y="3500438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53" name="Freeform 60"/>
          <p:cNvSpPr>
            <a:spLocks/>
          </p:cNvSpPr>
          <p:nvPr/>
        </p:nvSpPr>
        <p:spPr bwMode="auto">
          <a:xfrm>
            <a:off x="4027488" y="3103563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54" name="Freeform 61"/>
          <p:cNvSpPr>
            <a:spLocks/>
          </p:cNvSpPr>
          <p:nvPr/>
        </p:nvSpPr>
        <p:spPr bwMode="auto">
          <a:xfrm>
            <a:off x="4067175" y="2292350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55" name="Freeform 62"/>
          <p:cNvSpPr>
            <a:spLocks/>
          </p:cNvSpPr>
          <p:nvPr/>
        </p:nvSpPr>
        <p:spPr bwMode="auto">
          <a:xfrm>
            <a:off x="4054475" y="1916113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56" name="Freeform 63"/>
          <p:cNvSpPr>
            <a:spLocks/>
          </p:cNvSpPr>
          <p:nvPr/>
        </p:nvSpPr>
        <p:spPr bwMode="auto">
          <a:xfrm>
            <a:off x="4054475" y="1506538"/>
            <a:ext cx="4957763" cy="12700"/>
          </a:xfrm>
          <a:custGeom>
            <a:avLst/>
            <a:gdLst>
              <a:gd name="T0" fmla="*/ 0 w 3123"/>
              <a:gd name="T1" fmla="*/ 0 h 8"/>
              <a:gd name="T2" fmla="*/ 2147483647 w 3123"/>
              <a:gd name="T3" fmla="*/ 2147483647 h 8"/>
              <a:gd name="T4" fmla="*/ 0 60000 65536"/>
              <a:gd name="T5" fmla="*/ 0 60000 65536"/>
              <a:gd name="T6" fmla="*/ 0 w 3123"/>
              <a:gd name="T7" fmla="*/ 0 h 8"/>
              <a:gd name="T8" fmla="*/ 3123 w 31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3" h="8">
                <a:moveTo>
                  <a:pt x="0" y="0"/>
                </a:moveTo>
                <a:lnTo>
                  <a:pt x="3123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57" name="Freeform 64"/>
          <p:cNvSpPr>
            <a:spLocks/>
          </p:cNvSpPr>
          <p:nvPr/>
        </p:nvSpPr>
        <p:spPr bwMode="auto">
          <a:xfrm>
            <a:off x="4054475" y="1123950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58" name="Freeform 65"/>
          <p:cNvSpPr>
            <a:spLocks/>
          </p:cNvSpPr>
          <p:nvPr/>
        </p:nvSpPr>
        <p:spPr bwMode="auto">
          <a:xfrm>
            <a:off x="4067175" y="7080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59" name="Freeform 66"/>
          <p:cNvSpPr>
            <a:spLocks/>
          </p:cNvSpPr>
          <p:nvPr/>
        </p:nvSpPr>
        <p:spPr bwMode="auto">
          <a:xfrm>
            <a:off x="4054475" y="33337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60" name="Freeform 67"/>
          <p:cNvSpPr>
            <a:spLocks/>
          </p:cNvSpPr>
          <p:nvPr/>
        </p:nvSpPr>
        <p:spPr bwMode="auto">
          <a:xfrm>
            <a:off x="4716463" y="322263"/>
            <a:ext cx="12700" cy="4803775"/>
          </a:xfrm>
          <a:custGeom>
            <a:avLst/>
            <a:gdLst>
              <a:gd name="T0" fmla="*/ 2147483647 w 8"/>
              <a:gd name="T1" fmla="*/ 0 h 3026"/>
              <a:gd name="T2" fmla="*/ 0 w 8"/>
              <a:gd name="T3" fmla="*/ 2147483647 h 3026"/>
              <a:gd name="T4" fmla="*/ 0 60000 65536"/>
              <a:gd name="T5" fmla="*/ 0 60000 65536"/>
              <a:gd name="T6" fmla="*/ 0 w 8"/>
              <a:gd name="T7" fmla="*/ 0 h 3026"/>
              <a:gd name="T8" fmla="*/ 8 w 8"/>
              <a:gd name="T9" fmla="*/ 3026 h 30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026">
                <a:moveTo>
                  <a:pt x="8" y="0"/>
                </a:moveTo>
                <a:lnTo>
                  <a:pt x="0" y="302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61" name="Freeform 68"/>
          <p:cNvSpPr>
            <a:spLocks/>
          </p:cNvSpPr>
          <p:nvPr/>
        </p:nvSpPr>
        <p:spPr bwMode="auto">
          <a:xfrm>
            <a:off x="51482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62" name="Freeform 69"/>
          <p:cNvSpPr>
            <a:spLocks/>
          </p:cNvSpPr>
          <p:nvPr/>
        </p:nvSpPr>
        <p:spPr bwMode="auto">
          <a:xfrm>
            <a:off x="55800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63" name="Freeform 70"/>
          <p:cNvSpPr>
            <a:spLocks/>
          </p:cNvSpPr>
          <p:nvPr/>
        </p:nvSpPr>
        <p:spPr bwMode="auto">
          <a:xfrm>
            <a:off x="6011863" y="347663"/>
            <a:ext cx="14287" cy="4778375"/>
          </a:xfrm>
          <a:custGeom>
            <a:avLst/>
            <a:gdLst>
              <a:gd name="T0" fmla="*/ 2147483647 w 9"/>
              <a:gd name="T1" fmla="*/ 0 h 3010"/>
              <a:gd name="T2" fmla="*/ 0 w 9"/>
              <a:gd name="T3" fmla="*/ 2147483647 h 3010"/>
              <a:gd name="T4" fmla="*/ 0 60000 65536"/>
              <a:gd name="T5" fmla="*/ 0 60000 65536"/>
              <a:gd name="T6" fmla="*/ 0 w 9"/>
              <a:gd name="T7" fmla="*/ 0 h 3010"/>
              <a:gd name="T8" fmla="*/ 9 w 9"/>
              <a:gd name="T9" fmla="*/ 3010 h 30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3010">
                <a:moveTo>
                  <a:pt x="9" y="0"/>
                </a:moveTo>
                <a:lnTo>
                  <a:pt x="0" y="301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64" name="Freeform 71"/>
          <p:cNvSpPr>
            <a:spLocks/>
          </p:cNvSpPr>
          <p:nvPr/>
        </p:nvSpPr>
        <p:spPr bwMode="auto">
          <a:xfrm>
            <a:off x="6877050" y="333375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65" name="Freeform 72"/>
          <p:cNvSpPr>
            <a:spLocks/>
          </p:cNvSpPr>
          <p:nvPr/>
        </p:nvSpPr>
        <p:spPr bwMode="auto">
          <a:xfrm>
            <a:off x="7308850" y="322263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66" name="Freeform 73"/>
          <p:cNvSpPr>
            <a:spLocks/>
          </p:cNvSpPr>
          <p:nvPr/>
        </p:nvSpPr>
        <p:spPr bwMode="auto">
          <a:xfrm>
            <a:off x="7740650" y="347663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67" name="Freeform 74"/>
          <p:cNvSpPr>
            <a:spLocks/>
          </p:cNvSpPr>
          <p:nvPr/>
        </p:nvSpPr>
        <p:spPr bwMode="auto">
          <a:xfrm>
            <a:off x="8159750" y="333375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68" name="Freeform 75"/>
          <p:cNvSpPr>
            <a:spLocks/>
          </p:cNvSpPr>
          <p:nvPr/>
        </p:nvSpPr>
        <p:spPr bwMode="auto">
          <a:xfrm>
            <a:off x="86026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69" name="Text Box 76"/>
          <p:cNvSpPr txBox="1">
            <a:spLocks noChangeArrowheads="1"/>
          </p:cNvSpPr>
          <p:nvPr/>
        </p:nvSpPr>
        <p:spPr bwMode="auto">
          <a:xfrm>
            <a:off x="8532813" y="4221163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17470" name="Text Box 77"/>
          <p:cNvSpPr txBox="1">
            <a:spLocks noChangeArrowheads="1"/>
          </p:cNvSpPr>
          <p:nvPr/>
        </p:nvSpPr>
        <p:spPr bwMode="auto">
          <a:xfrm>
            <a:off x="6143625" y="260350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17471" name="Line 79"/>
          <p:cNvSpPr>
            <a:spLocks noChangeShapeType="1"/>
          </p:cNvSpPr>
          <p:nvPr/>
        </p:nvSpPr>
        <p:spPr bwMode="auto">
          <a:xfrm flipH="1" flipV="1">
            <a:off x="6445250" y="333375"/>
            <a:ext cx="0" cy="4679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17472" name="Line 81"/>
          <p:cNvSpPr>
            <a:spLocks noChangeShapeType="1"/>
          </p:cNvSpPr>
          <p:nvPr/>
        </p:nvSpPr>
        <p:spPr bwMode="auto">
          <a:xfrm>
            <a:off x="4067175" y="4292600"/>
            <a:ext cx="4895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17473" name="Freeform 82"/>
          <p:cNvSpPr>
            <a:spLocks/>
          </p:cNvSpPr>
          <p:nvPr/>
        </p:nvSpPr>
        <p:spPr bwMode="auto">
          <a:xfrm>
            <a:off x="6448425" y="320675"/>
            <a:ext cx="14288" cy="4764088"/>
          </a:xfrm>
          <a:custGeom>
            <a:avLst/>
            <a:gdLst>
              <a:gd name="T0" fmla="*/ 0 w 9"/>
              <a:gd name="T1" fmla="*/ 2147483647 h 3001"/>
              <a:gd name="T2" fmla="*/ 2147483647 w 9"/>
              <a:gd name="T3" fmla="*/ 0 h 3001"/>
              <a:gd name="T4" fmla="*/ 0 60000 65536"/>
              <a:gd name="T5" fmla="*/ 0 60000 65536"/>
              <a:gd name="T6" fmla="*/ 0 w 9"/>
              <a:gd name="T7" fmla="*/ 0 h 3001"/>
              <a:gd name="T8" fmla="*/ 9 w 9"/>
              <a:gd name="T9" fmla="*/ 3001 h 30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3001">
                <a:moveTo>
                  <a:pt x="0" y="3001"/>
                </a:moveTo>
                <a:lnTo>
                  <a:pt x="9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68" name="AutoShape 92"/>
          <p:cNvSpPr>
            <a:spLocks noChangeArrowheads="1"/>
          </p:cNvSpPr>
          <p:nvPr/>
        </p:nvSpPr>
        <p:spPr bwMode="auto">
          <a:xfrm>
            <a:off x="7667625" y="620713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69" name="AutoShape 93"/>
          <p:cNvSpPr>
            <a:spLocks noChangeArrowheads="1"/>
          </p:cNvSpPr>
          <p:nvPr/>
        </p:nvSpPr>
        <p:spPr bwMode="auto">
          <a:xfrm>
            <a:off x="6372225" y="4221163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76" name="Freeform 100"/>
          <p:cNvSpPr>
            <a:spLocks/>
          </p:cNvSpPr>
          <p:nvPr/>
        </p:nvSpPr>
        <p:spPr bwMode="auto">
          <a:xfrm>
            <a:off x="3995738" y="2708275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61" name="AutoShape 85"/>
          <p:cNvSpPr>
            <a:spLocks noChangeArrowheads="1"/>
          </p:cNvSpPr>
          <p:nvPr/>
        </p:nvSpPr>
        <p:spPr bwMode="auto">
          <a:xfrm>
            <a:off x="6804025" y="3789363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67" name="AutoShape 91"/>
          <p:cNvSpPr>
            <a:spLocks noChangeArrowheads="1"/>
          </p:cNvSpPr>
          <p:nvPr/>
        </p:nvSpPr>
        <p:spPr bwMode="auto">
          <a:xfrm>
            <a:off x="6804025" y="3789363"/>
            <a:ext cx="144463" cy="144462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66" name="AutoShape 90"/>
          <p:cNvSpPr>
            <a:spLocks noChangeArrowheads="1"/>
          </p:cNvSpPr>
          <p:nvPr/>
        </p:nvSpPr>
        <p:spPr bwMode="auto">
          <a:xfrm>
            <a:off x="7667625" y="620713"/>
            <a:ext cx="144463" cy="144462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7480" name="Text Box 102"/>
          <p:cNvSpPr txBox="1">
            <a:spLocks noChangeArrowheads="1"/>
          </p:cNvSpPr>
          <p:nvPr/>
        </p:nvSpPr>
        <p:spPr bwMode="auto">
          <a:xfrm>
            <a:off x="6713538" y="422116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81" name="Text Box 103"/>
          <p:cNvSpPr txBox="1">
            <a:spLocks noChangeArrowheads="1"/>
          </p:cNvSpPr>
          <p:nvPr/>
        </p:nvSpPr>
        <p:spPr bwMode="auto">
          <a:xfrm>
            <a:off x="6084888" y="422116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62" name="AutoShape 86"/>
          <p:cNvSpPr>
            <a:spLocks noChangeArrowheads="1"/>
          </p:cNvSpPr>
          <p:nvPr/>
        </p:nvSpPr>
        <p:spPr bwMode="auto">
          <a:xfrm>
            <a:off x="7235825" y="2636838"/>
            <a:ext cx="144463" cy="144462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80" name="AutoShape 104"/>
          <p:cNvSpPr>
            <a:spLocks noChangeArrowheads="1"/>
          </p:cNvSpPr>
          <p:nvPr/>
        </p:nvSpPr>
        <p:spPr bwMode="auto">
          <a:xfrm>
            <a:off x="7235825" y="2636838"/>
            <a:ext cx="144463" cy="144462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81" name="Freeform 105"/>
          <p:cNvSpPr>
            <a:spLocks/>
          </p:cNvSpPr>
          <p:nvPr/>
        </p:nvSpPr>
        <p:spPr bwMode="auto">
          <a:xfrm>
            <a:off x="5003800" y="-26988"/>
            <a:ext cx="2881313" cy="4324351"/>
          </a:xfrm>
          <a:custGeom>
            <a:avLst/>
            <a:gdLst>
              <a:gd name="T0" fmla="*/ 0 w 1815"/>
              <a:gd name="T1" fmla="*/ 2147483647 h 2724"/>
              <a:gd name="T2" fmla="*/ 2147483647 w 1815"/>
              <a:gd name="T3" fmla="*/ 2147483647 h 2724"/>
              <a:gd name="T4" fmla="*/ 2147483647 w 1815"/>
              <a:gd name="T5" fmla="*/ 2147483647 h 2724"/>
              <a:gd name="T6" fmla="*/ 2147483647 w 1815"/>
              <a:gd name="T7" fmla="*/ 2147483647 h 2724"/>
              <a:gd name="T8" fmla="*/ 2147483647 w 1815"/>
              <a:gd name="T9" fmla="*/ 2147483647 h 2724"/>
              <a:gd name="T10" fmla="*/ 2147483647 w 1815"/>
              <a:gd name="T11" fmla="*/ 2147483647 h 2724"/>
              <a:gd name="T12" fmla="*/ 2147483647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5"/>
              <a:gd name="T22" fmla="*/ 0 h 2724"/>
              <a:gd name="T23" fmla="*/ 1815 w 1815"/>
              <a:gd name="T24" fmla="*/ 2724 h 27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75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5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75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5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5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75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5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5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75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500"/>
                                        <p:tgtEl>
                                          <p:spTgt spid="75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5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500"/>
                                        <p:tgtEl>
                                          <p:spTgt spid="75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75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2.59259E-6 L -0.18889 2.59259E-6 " pathEditMode="relative" ptsTypes="AA">
                                      <p:cBhvr>
                                        <p:cTn id="156" dur="2000" fill="hold"/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4.07407E-6 L -0.28333 4.07407E-6 " pathEditMode="relative" ptsTypes="AA">
                                      <p:cBhvr>
                                        <p:cTn id="158" dur="2000" fill="hold"/>
                                        <p:tgtEl>
                                          <p:spTgt spid="758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2.96296E-6 L -0.09444 -2.96296E-6 " pathEditMode="relative" ptsTypes="AA">
                                      <p:cBhvr>
                                        <p:cTn id="160" dur="2000" fill="hold"/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75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19" grpId="0"/>
      <p:bldP spid="75820" grpId="0"/>
      <p:bldP spid="75821" grpId="0"/>
      <p:bldP spid="75822" grpId="0"/>
      <p:bldP spid="75823" grpId="0"/>
      <p:bldP spid="75824" grpId="0"/>
      <p:bldP spid="75825" grpId="0"/>
      <p:bldP spid="75868" grpId="0" animBg="1"/>
      <p:bldP spid="75869" grpId="0" animBg="1"/>
      <p:bldP spid="75861" grpId="0" animBg="1"/>
      <p:bldP spid="75867" grpId="0" animBg="1"/>
      <p:bldP spid="75867" grpId="1" animBg="1"/>
      <p:bldP spid="75866" grpId="0" animBg="1"/>
      <p:bldP spid="75866" grpId="1" animBg="1"/>
      <p:bldP spid="75862" grpId="0" animBg="1"/>
      <p:bldP spid="75862" grpId="1" animBg="1"/>
      <p:bldP spid="75880" grpId="0" animBg="1"/>
      <p:bldP spid="758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FF9999">
              <a:alpha val="32156"/>
            </a:srgbClr>
          </a:soli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147" name="Text Box 3"/>
          <p:cNvSpPr txBox="1">
            <a:spLocks noChangeArrowheads="1"/>
          </p:cNvSpPr>
          <p:nvPr/>
        </p:nvSpPr>
        <p:spPr bwMode="auto">
          <a:xfrm>
            <a:off x="3895725" y="-134938"/>
            <a:ext cx="542925" cy="1006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latin typeface="Times New Roman" pitchFamily="18" charset="0"/>
              </a:rPr>
              <a:t>y</a:t>
            </a:r>
            <a:endParaRPr lang="ru-RU" sz="6000" b="1" i="1">
              <a:latin typeface="Times New Roman" pitchFamily="18" charset="0"/>
            </a:endParaRPr>
          </a:p>
        </p:txBody>
      </p:sp>
      <p:sp>
        <p:nvSpPr>
          <p:cNvPr id="2148" name="Line 4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2149" name="Line 5"/>
          <p:cNvSpPr>
            <a:spLocks noChangeShapeType="1"/>
          </p:cNvSpPr>
          <p:nvPr/>
        </p:nvSpPr>
        <p:spPr bwMode="auto">
          <a:xfrm flipV="1">
            <a:off x="4572000" y="368300"/>
            <a:ext cx="0" cy="5895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2150" name="Text Box 6"/>
          <p:cNvSpPr txBox="1">
            <a:spLocks noChangeArrowheads="1"/>
          </p:cNvSpPr>
          <p:nvPr/>
        </p:nvSpPr>
        <p:spPr bwMode="auto">
          <a:xfrm>
            <a:off x="8128000" y="3429000"/>
            <a:ext cx="809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latin typeface="Times New Roman" pitchFamily="18" charset="0"/>
              </a:rPr>
              <a:t>x</a:t>
            </a:r>
            <a:endParaRPr lang="ru-RU" sz="6000" b="1" i="1">
              <a:latin typeface="Times New Roman" pitchFamily="18" charset="0"/>
            </a:endParaRPr>
          </a:p>
        </p:txBody>
      </p:sp>
      <p:sp>
        <p:nvSpPr>
          <p:cNvPr id="2151" name="Line 8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2" name="Line 9"/>
          <p:cNvSpPr>
            <a:spLocks noChangeShapeType="1"/>
          </p:cNvSpPr>
          <p:nvPr/>
        </p:nvSpPr>
        <p:spPr bwMode="auto">
          <a:xfrm>
            <a:off x="4945063" y="327977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3" name="Line 10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4" name="Line 11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5" name="Line 12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6" name="Line 13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7" name="Line 14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8" name="Line 15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9" name="Line 16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0" name="Line 17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1" name="Line 18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2" name="Line 19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3" name="Line 20"/>
          <p:cNvSpPr>
            <a:spLocks noChangeShapeType="1"/>
          </p:cNvSpPr>
          <p:nvPr/>
        </p:nvSpPr>
        <p:spPr bwMode="auto">
          <a:xfrm>
            <a:off x="182563" y="4189413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4" name="Line 21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5" name="Line 22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6" name="Line 23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7" name="Line 24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8" name="Line 25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9" name="Line 26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0" name="Line 27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1" name="Line 28"/>
          <p:cNvSpPr>
            <a:spLocks noChangeShapeType="1"/>
          </p:cNvSpPr>
          <p:nvPr/>
        </p:nvSpPr>
        <p:spPr bwMode="auto">
          <a:xfrm flipH="1">
            <a:off x="4906963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2" name="Line 29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3" name="Line 30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4" name="Line 31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5" name="Line 32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6" name="Line 33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7" name="Line 34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8" name="Line 35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9" name="Line 36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0" name="Line 37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1" name="Line 38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2" name="Line 39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3" name="Line 40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4" name="Line 41"/>
          <p:cNvSpPr>
            <a:spLocks noChangeShapeType="1"/>
          </p:cNvSpPr>
          <p:nvPr/>
        </p:nvSpPr>
        <p:spPr bwMode="auto">
          <a:xfrm>
            <a:off x="3840163" y="0"/>
            <a:ext cx="0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5" name="Line 42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6" name="Line 43"/>
          <p:cNvSpPr>
            <a:spLocks noChangeShapeType="1"/>
          </p:cNvSpPr>
          <p:nvPr/>
        </p:nvSpPr>
        <p:spPr bwMode="auto">
          <a:xfrm>
            <a:off x="3092450" y="0"/>
            <a:ext cx="15875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7" name="Line 44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8" name="Line 45"/>
          <p:cNvSpPr>
            <a:spLocks noChangeShapeType="1"/>
          </p:cNvSpPr>
          <p:nvPr/>
        </p:nvSpPr>
        <p:spPr bwMode="auto">
          <a:xfrm>
            <a:off x="2392363" y="0"/>
            <a:ext cx="0" cy="66754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9" name="Line 46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0" name="Line 47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1" name="Line 48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2" name="Line 49"/>
          <p:cNvSpPr>
            <a:spLocks noChangeShapeType="1"/>
          </p:cNvSpPr>
          <p:nvPr/>
        </p:nvSpPr>
        <p:spPr bwMode="auto">
          <a:xfrm>
            <a:off x="944563" y="0"/>
            <a:ext cx="15875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3" name="Line 50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4" name="Line 51"/>
          <p:cNvSpPr>
            <a:spLocks noChangeShapeType="1"/>
          </p:cNvSpPr>
          <p:nvPr/>
        </p:nvSpPr>
        <p:spPr bwMode="auto">
          <a:xfrm>
            <a:off x="242888" y="0"/>
            <a:ext cx="1587" cy="66595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5" name="Text Box 53"/>
          <p:cNvSpPr txBox="1">
            <a:spLocks noChangeArrowheads="1"/>
          </p:cNvSpPr>
          <p:nvPr/>
        </p:nvSpPr>
        <p:spPr bwMode="auto">
          <a:xfrm>
            <a:off x="2830513" y="3259138"/>
            <a:ext cx="3581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>
                <a:latin typeface="Times New Roman" pitchFamily="18" charset="0"/>
              </a:rPr>
              <a:t>   -</a:t>
            </a:r>
            <a:r>
              <a:rPr lang="ru-RU" sz="4800" b="1">
                <a:latin typeface="Times New Roman" pitchFamily="18" charset="0"/>
              </a:rPr>
              <a:t>1  0    1  2</a:t>
            </a:r>
          </a:p>
        </p:txBody>
      </p:sp>
      <p:sp>
        <p:nvSpPr>
          <p:cNvPr id="86074" name="Freeform 58"/>
          <p:cNvSpPr>
            <a:spLocks/>
          </p:cNvSpPr>
          <p:nvPr/>
        </p:nvSpPr>
        <p:spPr bwMode="auto">
          <a:xfrm>
            <a:off x="3017838" y="-822325"/>
            <a:ext cx="3170237" cy="4251325"/>
          </a:xfrm>
          <a:custGeom>
            <a:avLst/>
            <a:gdLst>
              <a:gd name="T0" fmla="*/ 0 w 1997"/>
              <a:gd name="T1" fmla="*/ 2147483647 h 2678"/>
              <a:gd name="T2" fmla="*/ 2147483647 w 1997"/>
              <a:gd name="T3" fmla="*/ 2147483647 h 2678"/>
              <a:gd name="T4" fmla="*/ 2147483647 w 1997"/>
              <a:gd name="T5" fmla="*/ 2147483647 h 2678"/>
              <a:gd name="T6" fmla="*/ 2147483647 w 1997"/>
              <a:gd name="T7" fmla="*/ 2147483647 h 2678"/>
              <a:gd name="T8" fmla="*/ 2147483647 w 1997"/>
              <a:gd name="T9" fmla="*/ 2147483647 h 2678"/>
              <a:gd name="T10" fmla="*/ 2147483647 w 1997"/>
              <a:gd name="T11" fmla="*/ 2147483647 h 2678"/>
              <a:gd name="T12" fmla="*/ 2147483647 w 1997"/>
              <a:gd name="T13" fmla="*/ 0 h 26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97"/>
              <a:gd name="T22" fmla="*/ 0 h 2678"/>
              <a:gd name="T23" fmla="*/ 1997 w 1997"/>
              <a:gd name="T24" fmla="*/ 2678 h 26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97" h="2678">
                <a:moveTo>
                  <a:pt x="0" y="595"/>
                </a:moveTo>
                <a:cubicBezTo>
                  <a:pt x="13" y="721"/>
                  <a:pt x="27" y="848"/>
                  <a:pt x="115" y="1123"/>
                </a:cubicBezTo>
                <a:cubicBezTo>
                  <a:pt x="203" y="1398"/>
                  <a:pt x="384" y="1989"/>
                  <a:pt x="528" y="2246"/>
                </a:cubicBezTo>
                <a:cubicBezTo>
                  <a:pt x="672" y="2503"/>
                  <a:pt x="829" y="2678"/>
                  <a:pt x="979" y="2668"/>
                </a:cubicBezTo>
                <a:cubicBezTo>
                  <a:pt x="1129" y="2658"/>
                  <a:pt x="1280" y="2492"/>
                  <a:pt x="1430" y="2188"/>
                </a:cubicBezTo>
                <a:cubicBezTo>
                  <a:pt x="1580" y="1884"/>
                  <a:pt x="1787" y="1209"/>
                  <a:pt x="1881" y="844"/>
                </a:cubicBezTo>
                <a:cubicBezTo>
                  <a:pt x="1975" y="479"/>
                  <a:pt x="1978" y="141"/>
                  <a:pt x="1997" y="0"/>
                </a:cubicBezTo>
              </a:path>
            </a:pathLst>
          </a:custGeom>
          <a:noFill/>
          <a:ln w="38100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6075" name="Line 59"/>
          <p:cNvSpPr>
            <a:spLocks noChangeShapeType="1"/>
          </p:cNvSpPr>
          <p:nvPr/>
        </p:nvSpPr>
        <p:spPr bwMode="auto">
          <a:xfrm>
            <a:off x="228600" y="3429000"/>
            <a:ext cx="8351838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6076" name="Line 60"/>
          <p:cNvSpPr>
            <a:spLocks noChangeShapeType="1"/>
          </p:cNvSpPr>
          <p:nvPr/>
        </p:nvSpPr>
        <p:spPr bwMode="auto">
          <a:xfrm flipH="1">
            <a:off x="5121275" y="2925763"/>
            <a:ext cx="14288" cy="442912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77" name="Line 61"/>
          <p:cNvSpPr>
            <a:spLocks noChangeShapeType="1"/>
          </p:cNvSpPr>
          <p:nvPr/>
        </p:nvSpPr>
        <p:spPr bwMode="auto">
          <a:xfrm flipH="1">
            <a:off x="5532438" y="2057400"/>
            <a:ext cx="14287" cy="132556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78" name="Line 62"/>
          <p:cNvSpPr>
            <a:spLocks noChangeShapeType="1"/>
          </p:cNvSpPr>
          <p:nvPr/>
        </p:nvSpPr>
        <p:spPr bwMode="auto">
          <a:xfrm>
            <a:off x="5883275" y="1050925"/>
            <a:ext cx="30163" cy="2362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2201" name="Line 63"/>
          <p:cNvSpPr>
            <a:spLocks noChangeShapeType="1"/>
          </p:cNvSpPr>
          <p:nvPr/>
        </p:nvSpPr>
        <p:spPr bwMode="auto">
          <a:xfrm>
            <a:off x="6111875" y="0"/>
            <a:ext cx="301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0" name="Line 64"/>
          <p:cNvSpPr>
            <a:spLocks noChangeShapeType="1"/>
          </p:cNvSpPr>
          <p:nvPr/>
        </p:nvSpPr>
        <p:spPr bwMode="auto">
          <a:xfrm>
            <a:off x="6370638" y="-274638"/>
            <a:ext cx="14287" cy="370363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1" name="Line 65"/>
          <p:cNvSpPr>
            <a:spLocks noChangeShapeType="1"/>
          </p:cNvSpPr>
          <p:nvPr/>
        </p:nvSpPr>
        <p:spPr bwMode="auto">
          <a:xfrm>
            <a:off x="6950075" y="0"/>
            <a:ext cx="44450" cy="338296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2" name="Line 66"/>
          <p:cNvSpPr>
            <a:spLocks noChangeShapeType="1"/>
          </p:cNvSpPr>
          <p:nvPr/>
        </p:nvSpPr>
        <p:spPr bwMode="auto">
          <a:xfrm>
            <a:off x="7483475" y="0"/>
            <a:ext cx="44450" cy="338296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3" name="Line 67"/>
          <p:cNvSpPr>
            <a:spLocks noChangeShapeType="1"/>
          </p:cNvSpPr>
          <p:nvPr/>
        </p:nvSpPr>
        <p:spPr bwMode="auto">
          <a:xfrm>
            <a:off x="7908925" y="0"/>
            <a:ext cx="30163" cy="34131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4" name="Line 68"/>
          <p:cNvSpPr>
            <a:spLocks noChangeShapeType="1"/>
          </p:cNvSpPr>
          <p:nvPr/>
        </p:nvSpPr>
        <p:spPr bwMode="auto">
          <a:xfrm flipH="1">
            <a:off x="3902075" y="2879725"/>
            <a:ext cx="14288" cy="56515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5" name="Line 69"/>
          <p:cNvSpPr>
            <a:spLocks noChangeShapeType="1"/>
          </p:cNvSpPr>
          <p:nvPr/>
        </p:nvSpPr>
        <p:spPr bwMode="auto">
          <a:xfrm flipH="1">
            <a:off x="3398838" y="1706563"/>
            <a:ext cx="14287" cy="1646237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6" name="Line 70"/>
          <p:cNvSpPr>
            <a:spLocks noChangeShapeType="1"/>
          </p:cNvSpPr>
          <p:nvPr/>
        </p:nvSpPr>
        <p:spPr bwMode="auto">
          <a:xfrm>
            <a:off x="2987675" y="244475"/>
            <a:ext cx="0" cy="31242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7" name="Line 71"/>
          <p:cNvSpPr>
            <a:spLocks noChangeShapeType="1"/>
          </p:cNvSpPr>
          <p:nvPr/>
        </p:nvSpPr>
        <p:spPr bwMode="auto">
          <a:xfrm flipH="1">
            <a:off x="2362200" y="0"/>
            <a:ext cx="15875" cy="3382963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8" name="Line 72"/>
          <p:cNvSpPr>
            <a:spLocks noChangeShapeType="1"/>
          </p:cNvSpPr>
          <p:nvPr/>
        </p:nvSpPr>
        <p:spPr bwMode="auto">
          <a:xfrm>
            <a:off x="1722438" y="0"/>
            <a:ext cx="0" cy="3368675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9" name="Line 73"/>
          <p:cNvSpPr>
            <a:spLocks noChangeShapeType="1"/>
          </p:cNvSpPr>
          <p:nvPr/>
        </p:nvSpPr>
        <p:spPr bwMode="auto">
          <a:xfrm flipH="1">
            <a:off x="1082675" y="0"/>
            <a:ext cx="14288" cy="3382963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90" name="Line 74"/>
          <p:cNvSpPr>
            <a:spLocks noChangeShapeType="1"/>
          </p:cNvSpPr>
          <p:nvPr/>
        </p:nvSpPr>
        <p:spPr bwMode="auto">
          <a:xfrm>
            <a:off x="473075" y="0"/>
            <a:ext cx="14288" cy="33528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86091" name="Object 91"/>
          <p:cNvGraphicFramePr>
            <a:graphicFrameLocks noChangeAspect="1"/>
          </p:cNvGraphicFramePr>
          <p:nvPr/>
        </p:nvGraphicFramePr>
        <p:xfrm>
          <a:off x="2855913" y="4652963"/>
          <a:ext cx="3405187" cy="1589087"/>
        </p:xfrm>
        <a:graphic>
          <a:graphicData uri="http://schemas.openxmlformats.org/presentationml/2006/ole">
            <p:oleObj spid="_x0000_s2139" name="Формула" r:id="rId3" imgW="418918" imgH="165028" progId="Equation.3">
              <p:embed/>
            </p:oleObj>
          </a:graphicData>
        </a:graphic>
      </p:graphicFrame>
      <p:sp>
        <p:nvSpPr>
          <p:cNvPr id="86092" name="Line 76"/>
          <p:cNvSpPr>
            <a:spLocks noChangeShapeType="1"/>
          </p:cNvSpPr>
          <p:nvPr/>
        </p:nvSpPr>
        <p:spPr bwMode="auto">
          <a:xfrm flipH="1" flipV="1">
            <a:off x="4556125" y="-198438"/>
            <a:ext cx="15875" cy="3627438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86093" name="Object 92"/>
          <p:cNvGraphicFramePr>
            <a:graphicFrameLocks noChangeAspect="1"/>
          </p:cNvGraphicFramePr>
          <p:nvPr/>
        </p:nvGraphicFramePr>
        <p:xfrm>
          <a:off x="2435225" y="4430713"/>
          <a:ext cx="5140325" cy="1863725"/>
        </p:xfrm>
        <a:graphic>
          <a:graphicData uri="http://schemas.openxmlformats.org/presentationml/2006/ole">
            <p:oleObj spid="_x0000_s2140" name="Формула" r:id="rId4" imgW="698197" imgH="215806" progId="Equation.3">
              <p:embed/>
            </p:oleObj>
          </a:graphicData>
        </a:graphic>
      </p:graphicFrame>
      <p:graphicFrame>
        <p:nvGraphicFramePr>
          <p:cNvPr id="86094" name="Object 93"/>
          <p:cNvGraphicFramePr>
            <a:graphicFrameLocks noChangeAspect="1"/>
          </p:cNvGraphicFramePr>
          <p:nvPr/>
        </p:nvGraphicFramePr>
        <p:xfrm>
          <a:off x="223838" y="260350"/>
          <a:ext cx="2755900" cy="1574800"/>
        </p:xfrm>
        <a:graphic>
          <a:graphicData uri="http://schemas.openxmlformats.org/presentationml/2006/ole">
            <p:oleObj spid="_x0000_s2141" name="Формула" r:id="rId5" imgW="355292" imgH="203024" progId="Equation.3">
              <p:embed/>
            </p:oleObj>
          </a:graphicData>
        </a:graphic>
      </p:graphicFrame>
      <p:sp>
        <p:nvSpPr>
          <p:cNvPr id="86095" name="Oval 79"/>
          <p:cNvSpPr>
            <a:spLocks noChangeArrowheads="1"/>
          </p:cNvSpPr>
          <p:nvPr/>
        </p:nvSpPr>
        <p:spPr bwMode="auto">
          <a:xfrm>
            <a:off x="4500563" y="3357563"/>
            <a:ext cx="142875" cy="142875"/>
          </a:xfrm>
          <a:prstGeom prst="ellipse">
            <a:avLst/>
          </a:prstGeom>
          <a:solidFill>
            <a:srgbClr val="FF00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graphicFrame>
        <p:nvGraphicFramePr>
          <p:cNvPr id="86096" name="Object 94"/>
          <p:cNvGraphicFramePr>
            <a:graphicFrameLocks noChangeAspect="1"/>
          </p:cNvGraphicFramePr>
          <p:nvPr/>
        </p:nvGraphicFramePr>
        <p:xfrm>
          <a:off x="0" y="1692275"/>
          <a:ext cx="3252788" cy="1627188"/>
        </p:xfrm>
        <a:graphic>
          <a:graphicData uri="http://schemas.openxmlformats.org/presentationml/2006/ole">
            <p:oleObj spid="_x0000_s2142" name="Формула" r:id="rId6" imgW="355138" imgH="177569" progId="Equation.3">
              <p:embed/>
            </p:oleObj>
          </a:graphicData>
        </a:graphic>
      </p:graphicFrame>
      <p:graphicFrame>
        <p:nvGraphicFramePr>
          <p:cNvPr id="86097" name="Object 95"/>
          <p:cNvGraphicFramePr>
            <a:graphicFrameLocks noChangeAspect="1"/>
          </p:cNvGraphicFramePr>
          <p:nvPr/>
        </p:nvGraphicFramePr>
        <p:xfrm>
          <a:off x="250825" y="260350"/>
          <a:ext cx="2763838" cy="1579563"/>
        </p:xfrm>
        <a:graphic>
          <a:graphicData uri="http://schemas.openxmlformats.org/presentationml/2006/ole">
            <p:oleObj spid="_x0000_s2143" name="Формула" r:id="rId7" imgW="355292" imgH="203024" progId="Equation.3">
              <p:embed/>
            </p:oleObj>
          </a:graphicData>
        </a:graphic>
      </p:graphicFrame>
      <p:sp>
        <p:nvSpPr>
          <p:cNvPr id="86098" name="Oval 82"/>
          <p:cNvSpPr>
            <a:spLocks noChangeArrowheads="1"/>
          </p:cNvSpPr>
          <p:nvPr/>
        </p:nvSpPr>
        <p:spPr bwMode="auto">
          <a:xfrm>
            <a:off x="4478338" y="3309938"/>
            <a:ext cx="165100" cy="1905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graphicFrame>
        <p:nvGraphicFramePr>
          <p:cNvPr id="86099" name="Object 96"/>
          <p:cNvGraphicFramePr>
            <a:graphicFrameLocks noChangeAspect="1"/>
          </p:cNvGraphicFramePr>
          <p:nvPr/>
        </p:nvGraphicFramePr>
        <p:xfrm>
          <a:off x="-104775" y="4278313"/>
          <a:ext cx="9451975" cy="1866900"/>
        </p:xfrm>
        <a:graphic>
          <a:graphicData uri="http://schemas.openxmlformats.org/presentationml/2006/ole">
            <p:oleObj spid="_x0000_s2144" name="Формула" r:id="rId8" imgW="1028254" imgH="203112" progId="Equation.3">
              <p:embed/>
            </p:oleObj>
          </a:graphicData>
        </a:graphic>
      </p:graphicFrame>
      <p:sp>
        <p:nvSpPr>
          <p:cNvPr id="86100" name="Line 84"/>
          <p:cNvSpPr>
            <a:spLocks noChangeShapeType="1"/>
          </p:cNvSpPr>
          <p:nvPr/>
        </p:nvSpPr>
        <p:spPr bwMode="auto">
          <a:xfrm flipH="1" flipV="1">
            <a:off x="5989638" y="473075"/>
            <a:ext cx="14287" cy="29559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101" name="Line 85"/>
          <p:cNvSpPr>
            <a:spLocks noChangeShapeType="1"/>
          </p:cNvSpPr>
          <p:nvPr/>
        </p:nvSpPr>
        <p:spPr bwMode="auto">
          <a:xfrm flipV="1">
            <a:off x="3078163" y="549275"/>
            <a:ext cx="15875" cy="28495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102" name="Text Box 86"/>
          <p:cNvSpPr txBox="1">
            <a:spLocks noChangeArrowheads="1"/>
          </p:cNvSpPr>
          <p:nvPr/>
        </p:nvSpPr>
        <p:spPr bwMode="auto">
          <a:xfrm>
            <a:off x="2435225" y="3249613"/>
            <a:ext cx="1190625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 b="1">
                <a:solidFill>
                  <a:srgbClr val="FF0000"/>
                </a:solidFill>
                <a:latin typeface="Times New Roman" pitchFamily="18" charset="0"/>
              </a:rPr>
              <a:t>-2</a:t>
            </a:r>
            <a:endParaRPr lang="ru-RU" sz="7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219" name="Text Box 87"/>
          <p:cNvSpPr txBox="1">
            <a:spLocks noChangeArrowheads="1"/>
          </p:cNvSpPr>
          <p:nvPr/>
        </p:nvSpPr>
        <p:spPr bwMode="auto">
          <a:xfrm>
            <a:off x="5759450" y="3541713"/>
            <a:ext cx="74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/>
          </a:p>
        </p:txBody>
      </p:sp>
      <p:sp>
        <p:nvSpPr>
          <p:cNvPr id="86104" name="Text Box 88"/>
          <p:cNvSpPr txBox="1">
            <a:spLocks noChangeArrowheads="1"/>
          </p:cNvSpPr>
          <p:nvPr/>
        </p:nvSpPr>
        <p:spPr bwMode="auto">
          <a:xfrm>
            <a:off x="5638800" y="3186113"/>
            <a:ext cx="6413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200" b="1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ru-RU" sz="7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86107" name="Object 97"/>
          <p:cNvGraphicFramePr>
            <a:graphicFrameLocks noChangeAspect="1"/>
          </p:cNvGraphicFramePr>
          <p:nvPr/>
        </p:nvGraphicFramePr>
        <p:xfrm>
          <a:off x="1333500" y="4481513"/>
          <a:ext cx="7178675" cy="1739900"/>
        </p:xfrm>
        <a:graphic>
          <a:graphicData uri="http://schemas.openxmlformats.org/presentationml/2006/ole">
            <p:oleObj spid="_x0000_s2145" name="Формула" r:id="rId9" imgW="837836" imgH="203112" progId="Equation.3">
              <p:embed/>
            </p:oleObj>
          </a:graphicData>
        </a:graphic>
      </p:graphicFrame>
      <p:sp>
        <p:nvSpPr>
          <p:cNvPr id="86108" name="Line 92"/>
          <p:cNvSpPr>
            <a:spLocks noChangeShapeType="1"/>
          </p:cNvSpPr>
          <p:nvPr/>
        </p:nvSpPr>
        <p:spPr bwMode="auto">
          <a:xfrm flipH="1" flipV="1">
            <a:off x="4541838" y="0"/>
            <a:ext cx="14287" cy="66294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6072" name="Oval 56"/>
          <p:cNvSpPr>
            <a:spLocks noChangeArrowheads="1"/>
          </p:cNvSpPr>
          <p:nvPr/>
        </p:nvSpPr>
        <p:spPr bwMode="auto">
          <a:xfrm>
            <a:off x="3779838" y="2643188"/>
            <a:ext cx="144462" cy="138112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6073" name="Oval 57"/>
          <p:cNvSpPr>
            <a:spLocks noChangeArrowheads="1"/>
          </p:cNvSpPr>
          <p:nvPr/>
        </p:nvSpPr>
        <p:spPr bwMode="auto">
          <a:xfrm>
            <a:off x="5219700" y="2636838"/>
            <a:ext cx="144463" cy="144462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6070" name="Oval 54"/>
          <p:cNvSpPr>
            <a:spLocks noChangeArrowheads="1"/>
          </p:cNvSpPr>
          <p:nvPr/>
        </p:nvSpPr>
        <p:spPr bwMode="auto">
          <a:xfrm>
            <a:off x="2998788" y="476250"/>
            <a:ext cx="133350" cy="142875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6105" name="Line 89"/>
          <p:cNvSpPr>
            <a:spLocks noChangeShapeType="1"/>
          </p:cNvSpPr>
          <p:nvPr/>
        </p:nvSpPr>
        <p:spPr bwMode="auto">
          <a:xfrm>
            <a:off x="3124200" y="517525"/>
            <a:ext cx="1416050" cy="1587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106" name="Line 90"/>
          <p:cNvSpPr>
            <a:spLocks noChangeShapeType="1"/>
          </p:cNvSpPr>
          <p:nvPr/>
        </p:nvSpPr>
        <p:spPr bwMode="auto">
          <a:xfrm flipH="1">
            <a:off x="4587875" y="533400"/>
            <a:ext cx="1431925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109" name="Oval 93"/>
          <p:cNvSpPr>
            <a:spLocks noChangeArrowheads="1"/>
          </p:cNvSpPr>
          <p:nvPr/>
        </p:nvSpPr>
        <p:spPr bwMode="auto">
          <a:xfrm>
            <a:off x="5940425" y="476250"/>
            <a:ext cx="144463" cy="138113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1000"/>
                                        <p:tgtEl>
                                          <p:spTgt spid="8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86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86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86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8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8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8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8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8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8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8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8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8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8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8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2000"/>
                                        <p:tgtEl>
                                          <p:spTgt spid="86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100" fill="hold"/>
                                        <p:tgtEl>
                                          <p:spTgt spid="86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8" dur="100" fill="hold"/>
                                        <p:tgtEl>
                                          <p:spTgt spid="86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9" dur="100" fill="hold"/>
                                        <p:tgtEl>
                                          <p:spTgt spid="86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100" fill="hold"/>
                                        <p:tgtEl>
                                          <p:spTgt spid="86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86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86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86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86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000"/>
                                        <p:tgtEl>
                                          <p:spTgt spid="86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2000"/>
                                        <p:tgtEl>
                                          <p:spTgt spid="86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86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2000"/>
                                        <p:tgtEl>
                                          <p:spTgt spid="86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86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000"/>
                                        <p:tgtEl>
                                          <p:spTgt spid="860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86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2000"/>
                                        <p:tgtEl>
                                          <p:spTgt spid="86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86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2000"/>
                                        <p:tgtEl>
                                          <p:spTgt spid="86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8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86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1000"/>
                                        <p:tgtEl>
                                          <p:spTgt spid="8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1000"/>
                                        <p:tgtEl>
                                          <p:spTgt spid="8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86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86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7" dur="500" fill="hold"/>
                                        <p:tgtEl>
                                          <p:spTgt spid="860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8" dur="500" fill="hold"/>
                                        <p:tgtEl>
                                          <p:spTgt spid="860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9" dur="500" fill="hold"/>
                                        <p:tgtEl>
                                          <p:spTgt spid="860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860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8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2000"/>
                                        <p:tgtEl>
                                          <p:spTgt spid="86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2000"/>
                                        <p:tgtEl>
                                          <p:spTgt spid="86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 nodeType="clickPar">
                      <p:stCondLst>
                        <p:cond delay="indefinite"/>
                      </p:stCondLst>
                      <p:childTnLst>
                        <p:par>
                          <p:cTn id="2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8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 nodeType="clickPar">
                      <p:stCondLst>
                        <p:cond delay="indefinite"/>
                      </p:stCondLst>
                      <p:childTnLst>
                        <p:par>
                          <p:cTn id="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10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8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8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 nodeType="clickPar">
                      <p:stCondLst>
                        <p:cond delay="indefinite"/>
                      </p:stCondLst>
                      <p:childTnLst>
                        <p:par>
                          <p:cTn id="2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86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860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86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8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86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86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86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8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 nodeType="clickPar">
                      <p:stCondLst>
                        <p:cond delay="indefinite"/>
                      </p:stCondLst>
                      <p:childTnLst>
                        <p:par>
                          <p:cTn id="3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1000"/>
                                        <p:tgtEl>
                                          <p:spTgt spid="8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1000"/>
                                        <p:tgtEl>
                                          <p:spTgt spid="8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 nodeType="clickPar">
                      <p:stCondLst>
                        <p:cond delay="indefinite"/>
                      </p:stCondLst>
                      <p:childTnLst>
                        <p:par>
                          <p:cTn id="3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4" dur="1000"/>
                                        <p:tgtEl>
                                          <p:spTgt spid="8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500"/>
                                        <p:tgtEl>
                                          <p:spTgt spid="8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 nodeType="clickPar">
                      <p:stCondLst>
                        <p:cond delay="indefinite"/>
                      </p:stCondLst>
                      <p:childTnLst>
                        <p:par>
                          <p:cTn id="3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8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 nodeType="clickPar">
                      <p:stCondLst>
                        <p:cond delay="indefinite"/>
                      </p:stCondLst>
                      <p:childTnLst>
                        <p:par>
                          <p:cTn id="3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1000"/>
                                        <p:tgtEl>
                                          <p:spTgt spid="8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nimBg="1"/>
      <p:bldP spid="86018" grpId="1" animBg="1"/>
      <p:bldP spid="86074" grpId="0" animBg="1"/>
      <p:bldP spid="86075" grpId="0" animBg="1"/>
      <p:bldP spid="86075" grpId="1" animBg="1"/>
      <p:bldP spid="86076" grpId="0" animBg="1"/>
      <p:bldP spid="86076" grpId="1" animBg="1"/>
      <p:bldP spid="86077" grpId="0" animBg="1"/>
      <p:bldP spid="86077" grpId="1" animBg="1"/>
      <p:bldP spid="86078" grpId="0" animBg="1"/>
      <p:bldP spid="86078" grpId="1" animBg="1"/>
      <p:bldP spid="86080" grpId="0" animBg="1"/>
      <p:bldP spid="86080" grpId="1" animBg="1"/>
      <p:bldP spid="86081" grpId="0" animBg="1"/>
      <p:bldP spid="86081" grpId="1" animBg="1"/>
      <p:bldP spid="86082" grpId="0" animBg="1"/>
      <p:bldP spid="86082" grpId="1" animBg="1"/>
      <p:bldP spid="86083" grpId="0" animBg="1"/>
      <p:bldP spid="86083" grpId="1" animBg="1"/>
      <p:bldP spid="86084" grpId="0" animBg="1"/>
      <p:bldP spid="86084" grpId="1" animBg="1"/>
      <p:bldP spid="86085" grpId="0" animBg="1"/>
      <p:bldP spid="86085" grpId="1" animBg="1"/>
      <p:bldP spid="86086" grpId="0" animBg="1"/>
      <p:bldP spid="86086" grpId="1" animBg="1"/>
      <p:bldP spid="86087" grpId="0" animBg="1"/>
      <p:bldP spid="86087" grpId="1" animBg="1"/>
      <p:bldP spid="86088" grpId="0" animBg="1"/>
      <p:bldP spid="86088" grpId="1" animBg="1"/>
      <p:bldP spid="86089" grpId="0" animBg="1"/>
      <p:bldP spid="86089" grpId="1" animBg="1"/>
      <p:bldP spid="86090" grpId="0" animBg="1"/>
      <p:bldP spid="86090" grpId="1" animBg="1"/>
      <p:bldP spid="86092" grpId="0" animBg="1"/>
      <p:bldP spid="86092" grpId="1" animBg="1"/>
      <p:bldP spid="86095" grpId="0" animBg="1"/>
      <p:bldP spid="86095" grpId="1" animBg="1"/>
      <p:bldP spid="86098" grpId="0" animBg="1"/>
      <p:bldP spid="86098" grpId="1" animBg="1"/>
      <p:bldP spid="86100" grpId="0" animBg="1"/>
      <p:bldP spid="86101" grpId="0" animBg="1"/>
      <p:bldP spid="86102" grpId="0"/>
      <p:bldP spid="86104" grpId="0"/>
      <p:bldP spid="86108" grpId="0" animBg="1"/>
      <p:bldP spid="86072" grpId="0" animBg="1"/>
      <p:bldP spid="86073" grpId="0" animBg="1"/>
      <p:bldP spid="86070" grpId="0" animBg="1"/>
      <p:bldP spid="86105" grpId="0" animBg="1"/>
      <p:bldP spid="86106" grpId="0" animBg="1"/>
      <p:bldP spid="861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1042988" y="228600"/>
            <a:ext cx="126841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US" sz="3600" b="1" i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5" name="Freeform 40"/>
          <p:cNvSpPr>
            <a:spLocks/>
          </p:cNvSpPr>
          <p:nvPr/>
        </p:nvSpPr>
        <p:spPr bwMode="auto">
          <a:xfrm>
            <a:off x="4027488" y="4675188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16" name="Freeform 41"/>
          <p:cNvSpPr>
            <a:spLocks/>
          </p:cNvSpPr>
          <p:nvPr/>
        </p:nvSpPr>
        <p:spPr bwMode="auto">
          <a:xfrm>
            <a:off x="4284663" y="334963"/>
            <a:ext cx="12700" cy="4752975"/>
          </a:xfrm>
          <a:custGeom>
            <a:avLst/>
            <a:gdLst>
              <a:gd name="T0" fmla="*/ 0 w 8"/>
              <a:gd name="T1" fmla="*/ 0 h 2994"/>
              <a:gd name="T2" fmla="*/ 2147483647 w 8"/>
              <a:gd name="T3" fmla="*/ 2147483647 h 2994"/>
              <a:gd name="T4" fmla="*/ 0 60000 65536"/>
              <a:gd name="T5" fmla="*/ 0 60000 65536"/>
              <a:gd name="T6" fmla="*/ 0 w 8"/>
              <a:gd name="T7" fmla="*/ 0 h 2994"/>
              <a:gd name="T8" fmla="*/ 8 w 8"/>
              <a:gd name="T9" fmla="*/ 2994 h 29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2994">
                <a:moveTo>
                  <a:pt x="0" y="0"/>
                </a:moveTo>
                <a:lnTo>
                  <a:pt x="8" y="299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17" name="Line 42"/>
          <p:cNvSpPr>
            <a:spLocks noChangeShapeType="1"/>
          </p:cNvSpPr>
          <p:nvPr/>
        </p:nvSpPr>
        <p:spPr bwMode="auto">
          <a:xfrm>
            <a:off x="4054475" y="4292600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118" name="Freeform 43"/>
          <p:cNvSpPr>
            <a:spLocks/>
          </p:cNvSpPr>
          <p:nvPr/>
        </p:nvSpPr>
        <p:spPr bwMode="auto">
          <a:xfrm>
            <a:off x="4054475" y="5084763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19" name="Freeform 44"/>
          <p:cNvSpPr>
            <a:spLocks/>
          </p:cNvSpPr>
          <p:nvPr/>
        </p:nvSpPr>
        <p:spPr bwMode="auto">
          <a:xfrm>
            <a:off x="4041775" y="3889375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0" name="Freeform 45"/>
          <p:cNvSpPr>
            <a:spLocks/>
          </p:cNvSpPr>
          <p:nvPr/>
        </p:nvSpPr>
        <p:spPr bwMode="auto">
          <a:xfrm>
            <a:off x="4054475" y="3500438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1" name="Freeform 46"/>
          <p:cNvSpPr>
            <a:spLocks/>
          </p:cNvSpPr>
          <p:nvPr/>
        </p:nvSpPr>
        <p:spPr bwMode="auto">
          <a:xfrm>
            <a:off x="4027488" y="3103563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2" name="Freeform 47"/>
          <p:cNvSpPr>
            <a:spLocks/>
          </p:cNvSpPr>
          <p:nvPr/>
        </p:nvSpPr>
        <p:spPr bwMode="auto">
          <a:xfrm>
            <a:off x="4003675" y="2311400"/>
            <a:ext cx="4967288" cy="1588"/>
          </a:xfrm>
          <a:custGeom>
            <a:avLst/>
            <a:gdLst>
              <a:gd name="T0" fmla="*/ 0 w 3129"/>
              <a:gd name="T1" fmla="*/ 0 h 1"/>
              <a:gd name="T2" fmla="*/ 2147483647 w 3129"/>
              <a:gd name="T3" fmla="*/ 0 h 1"/>
              <a:gd name="T4" fmla="*/ 0 60000 65536"/>
              <a:gd name="T5" fmla="*/ 0 60000 65536"/>
              <a:gd name="T6" fmla="*/ 0 w 3129"/>
              <a:gd name="T7" fmla="*/ 0 h 1"/>
              <a:gd name="T8" fmla="*/ 3129 w 3129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9" h="1">
                <a:moveTo>
                  <a:pt x="0" y="0"/>
                </a:moveTo>
                <a:lnTo>
                  <a:pt x="3129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3" name="Freeform 48"/>
          <p:cNvSpPr>
            <a:spLocks/>
          </p:cNvSpPr>
          <p:nvPr/>
        </p:nvSpPr>
        <p:spPr bwMode="auto">
          <a:xfrm>
            <a:off x="4054475" y="1916113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4" name="Freeform 49"/>
          <p:cNvSpPr>
            <a:spLocks/>
          </p:cNvSpPr>
          <p:nvPr/>
        </p:nvSpPr>
        <p:spPr bwMode="auto">
          <a:xfrm>
            <a:off x="4054475" y="1506538"/>
            <a:ext cx="4957763" cy="12700"/>
          </a:xfrm>
          <a:custGeom>
            <a:avLst/>
            <a:gdLst>
              <a:gd name="T0" fmla="*/ 0 w 3123"/>
              <a:gd name="T1" fmla="*/ 0 h 8"/>
              <a:gd name="T2" fmla="*/ 2147483647 w 3123"/>
              <a:gd name="T3" fmla="*/ 2147483647 h 8"/>
              <a:gd name="T4" fmla="*/ 0 60000 65536"/>
              <a:gd name="T5" fmla="*/ 0 60000 65536"/>
              <a:gd name="T6" fmla="*/ 0 w 3123"/>
              <a:gd name="T7" fmla="*/ 0 h 8"/>
              <a:gd name="T8" fmla="*/ 3123 w 31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3" h="8">
                <a:moveTo>
                  <a:pt x="0" y="0"/>
                </a:moveTo>
                <a:lnTo>
                  <a:pt x="3123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5" name="Freeform 50"/>
          <p:cNvSpPr>
            <a:spLocks/>
          </p:cNvSpPr>
          <p:nvPr/>
        </p:nvSpPr>
        <p:spPr bwMode="auto">
          <a:xfrm>
            <a:off x="4054475" y="1123950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6" name="Freeform 51"/>
          <p:cNvSpPr>
            <a:spLocks/>
          </p:cNvSpPr>
          <p:nvPr/>
        </p:nvSpPr>
        <p:spPr bwMode="auto">
          <a:xfrm>
            <a:off x="4067175" y="7080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7" name="Freeform 52"/>
          <p:cNvSpPr>
            <a:spLocks/>
          </p:cNvSpPr>
          <p:nvPr/>
        </p:nvSpPr>
        <p:spPr bwMode="auto">
          <a:xfrm>
            <a:off x="4054475" y="33337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8" name="Freeform 53"/>
          <p:cNvSpPr>
            <a:spLocks/>
          </p:cNvSpPr>
          <p:nvPr/>
        </p:nvSpPr>
        <p:spPr bwMode="auto">
          <a:xfrm>
            <a:off x="4716463" y="322263"/>
            <a:ext cx="12700" cy="4803775"/>
          </a:xfrm>
          <a:custGeom>
            <a:avLst/>
            <a:gdLst>
              <a:gd name="T0" fmla="*/ 2147483647 w 8"/>
              <a:gd name="T1" fmla="*/ 0 h 3026"/>
              <a:gd name="T2" fmla="*/ 0 w 8"/>
              <a:gd name="T3" fmla="*/ 2147483647 h 3026"/>
              <a:gd name="T4" fmla="*/ 0 60000 65536"/>
              <a:gd name="T5" fmla="*/ 0 60000 65536"/>
              <a:gd name="T6" fmla="*/ 0 w 8"/>
              <a:gd name="T7" fmla="*/ 0 h 3026"/>
              <a:gd name="T8" fmla="*/ 8 w 8"/>
              <a:gd name="T9" fmla="*/ 3026 h 30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026">
                <a:moveTo>
                  <a:pt x="8" y="0"/>
                </a:moveTo>
                <a:lnTo>
                  <a:pt x="0" y="302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9" name="Freeform 54"/>
          <p:cNvSpPr>
            <a:spLocks/>
          </p:cNvSpPr>
          <p:nvPr/>
        </p:nvSpPr>
        <p:spPr bwMode="auto">
          <a:xfrm>
            <a:off x="51482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0" name="Freeform 55"/>
          <p:cNvSpPr>
            <a:spLocks/>
          </p:cNvSpPr>
          <p:nvPr/>
        </p:nvSpPr>
        <p:spPr bwMode="auto">
          <a:xfrm>
            <a:off x="55800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1" name="Freeform 56"/>
          <p:cNvSpPr>
            <a:spLocks/>
          </p:cNvSpPr>
          <p:nvPr/>
        </p:nvSpPr>
        <p:spPr bwMode="auto">
          <a:xfrm>
            <a:off x="6011863" y="347663"/>
            <a:ext cx="14287" cy="4778375"/>
          </a:xfrm>
          <a:custGeom>
            <a:avLst/>
            <a:gdLst>
              <a:gd name="T0" fmla="*/ 2147483647 w 9"/>
              <a:gd name="T1" fmla="*/ 0 h 3010"/>
              <a:gd name="T2" fmla="*/ 0 w 9"/>
              <a:gd name="T3" fmla="*/ 2147483647 h 3010"/>
              <a:gd name="T4" fmla="*/ 0 60000 65536"/>
              <a:gd name="T5" fmla="*/ 0 60000 65536"/>
              <a:gd name="T6" fmla="*/ 0 w 9"/>
              <a:gd name="T7" fmla="*/ 0 h 3010"/>
              <a:gd name="T8" fmla="*/ 9 w 9"/>
              <a:gd name="T9" fmla="*/ 3010 h 30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3010">
                <a:moveTo>
                  <a:pt x="9" y="0"/>
                </a:moveTo>
                <a:lnTo>
                  <a:pt x="0" y="301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2" name="Freeform 57"/>
          <p:cNvSpPr>
            <a:spLocks/>
          </p:cNvSpPr>
          <p:nvPr/>
        </p:nvSpPr>
        <p:spPr bwMode="auto">
          <a:xfrm>
            <a:off x="6877050" y="333375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3" name="Freeform 58"/>
          <p:cNvSpPr>
            <a:spLocks/>
          </p:cNvSpPr>
          <p:nvPr/>
        </p:nvSpPr>
        <p:spPr bwMode="auto">
          <a:xfrm>
            <a:off x="7308850" y="322263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4" name="Freeform 59"/>
          <p:cNvSpPr>
            <a:spLocks/>
          </p:cNvSpPr>
          <p:nvPr/>
        </p:nvSpPr>
        <p:spPr bwMode="auto">
          <a:xfrm>
            <a:off x="7740650" y="347663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5" name="Freeform 60"/>
          <p:cNvSpPr>
            <a:spLocks/>
          </p:cNvSpPr>
          <p:nvPr/>
        </p:nvSpPr>
        <p:spPr bwMode="auto">
          <a:xfrm>
            <a:off x="8159750" y="333375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6" name="Freeform 61"/>
          <p:cNvSpPr>
            <a:spLocks/>
          </p:cNvSpPr>
          <p:nvPr/>
        </p:nvSpPr>
        <p:spPr bwMode="auto">
          <a:xfrm>
            <a:off x="86026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7" name="Text Box 62"/>
          <p:cNvSpPr txBox="1">
            <a:spLocks noChangeArrowheads="1"/>
          </p:cNvSpPr>
          <p:nvPr/>
        </p:nvSpPr>
        <p:spPr bwMode="auto">
          <a:xfrm>
            <a:off x="8532813" y="42211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х</a:t>
            </a:r>
          </a:p>
        </p:txBody>
      </p:sp>
      <p:sp>
        <p:nvSpPr>
          <p:cNvPr id="3138" name="Text Box 63"/>
          <p:cNvSpPr txBox="1">
            <a:spLocks noChangeArrowheads="1"/>
          </p:cNvSpPr>
          <p:nvPr/>
        </p:nvSpPr>
        <p:spPr bwMode="auto">
          <a:xfrm>
            <a:off x="6143625" y="260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у</a:t>
            </a:r>
          </a:p>
        </p:txBody>
      </p:sp>
      <p:sp>
        <p:nvSpPr>
          <p:cNvPr id="3139" name="Line 64"/>
          <p:cNvSpPr>
            <a:spLocks noChangeShapeType="1"/>
          </p:cNvSpPr>
          <p:nvPr/>
        </p:nvSpPr>
        <p:spPr bwMode="auto">
          <a:xfrm flipH="1" flipV="1">
            <a:off x="6445250" y="333375"/>
            <a:ext cx="0" cy="4679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3140" name="Line 65"/>
          <p:cNvSpPr>
            <a:spLocks noChangeShapeType="1"/>
          </p:cNvSpPr>
          <p:nvPr/>
        </p:nvSpPr>
        <p:spPr bwMode="auto">
          <a:xfrm>
            <a:off x="4067175" y="4292600"/>
            <a:ext cx="4895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3141" name="Freeform 66"/>
          <p:cNvSpPr>
            <a:spLocks/>
          </p:cNvSpPr>
          <p:nvPr/>
        </p:nvSpPr>
        <p:spPr bwMode="auto">
          <a:xfrm>
            <a:off x="6448425" y="320675"/>
            <a:ext cx="14288" cy="4764088"/>
          </a:xfrm>
          <a:custGeom>
            <a:avLst/>
            <a:gdLst>
              <a:gd name="T0" fmla="*/ 0 w 9"/>
              <a:gd name="T1" fmla="*/ 2147483647 h 3001"/>
              <a:gd name="T2" fmla="*/ 2147483647 w 9"/>
              <a:gd name="T3" fmla="*/ 0 h 3001"/>
              <a:gd name="T4" fmla="*/ 0 60000 65536"/>
              <a:gd name="T5" fmla="*/ 0 60000 65536"/>
              <a:gd name="T6" fmla="*/ 0 w 9"/>
              <a:gd name="T7" fmla="*/ 0 h 3001"/>
              <a:gd name="T8" fmla="*/ 9 w 9"/>
              <a:gd name="T9" fmla="*/ 3001 h 30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3001">
                <a:moveTo>
                  <a:pt x="0" y="3001"/>
                </a:moveTo>
                <a:lnTo>
                  <a:pt x="9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42" name="AutoShape 68"/>
          <p:cNvSpPr>
            <a:spLocks noChangeArrowheads="1"/>
          </p:cNvSpPr>
          <p:nvPr/>
        </p:nvSpPr>
        <p:spPr bwMode="auto">
          <a:xfrm>
            <a:off x="6372225" y="4221163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43" name="Freeform 69"/>
          <p:cNvSpPr>
            <a:spLocks/>
          </p:cNvSpPr>
          <p:nvPr/>
        </p:nvSpPr>
        <p:spPr bwMode="auto">
          <a:xfrm>
            <a:off x="3995738" y="2708275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44" name="Text Box 73"/>
          <p:cNvSpPr txBox="1">
            <a:spLocks noChangeArrowheads="1"/>
          </p:cNvSpPr>
          <p:nvPr/>
        </p:nvSpPr>
        <p:spPr bwMode="auto">
          <a:xfrm>
            <a:off x="6713538" y="422116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1</a:t>
            </a:r>
            <a:endParaRPr lang="ru-RU" sz="2400"/>
          </a:p>
        </p:txBody>
      </p:sp>
      <p:sp>
        <p:nvSpPr>
          <p:cNvPr id="3145" name="Text Box 74"/>
          <p:cNvSpPr txBox="1">
            <a:spLocks noChangeArrowheads="1"/>
          </p:cNvSpPr>
          <p:nvPr/>
        </p:nvSpPr>
        <p:spPr bwMode="auto">
          <a:xfrm>
            <a:off x="6084888" y="422116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0</a:t>
            </a:r>
            <a:endParaRPr lang="ru-RU" sz="2400"/>
          </a:p>
        </p:txBody>
      </p:sp>
      <p:sp>
        <p:nvSpPr>
          <p:cNvPr id="3146" name="Freeform 77"/>
          <p:cNvSpPr>
            <a:spLocks/>
          </p:cNvSpPr>
          <p:nvPr/>
        </p:nvSpPr>
        <p:spPr bwMode="auto">
          <a:xfrm>
            <a:off x="5003800" y="-26988"/>
            <a:ext cx="2881313" cy="4324351"/>
          </a:xfrm>
          <a:custGeom>
            <a:avLst/>
            <a:gdLst>
              <a:gd name="T0" fmla="*/ 0 w 1815"/>
              <a:gd name="T1" fmla="*/ 2147483647 h 2724"/>
              <a:gd name="T2" fmla="*/ 2147483647 w 1815"/>
              <a:gd name="T3" fmla="*/ 2147483647 h 2724"/>
              <a:gd name="T4" fmla="*/ 2147483647 w 1815"/>
              <a:gd name="T5" fmla="*/ 2147483647 h 2724"/>
              <a:gd name="T6" fmla="*/ 2147483647 w 1815"/>
              <a:gd name="T7" fmla="*/ 2147483647 h 2724"/>
              <a:gd name="T8" fmla="*/ 2147483647 w 1815"/>
              <a:gd name="T9" fmla="*/ 2147483647 h 2724"/>
              <a:gd name="T10" fmla="*/ 2147483647 w 1815"/>
              <a:gd name="T11" fmla="*/ 2147483647 h 2724"/>
              <a:gd name="T12" fmla="*/ 2147483647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5"/>
              <a:gd name="T22" fmla="*/ 0 h 2724"/>
              <a:gd name="T23" fmla="*/ 1815 w 1815"/>
              <a:gd name="T24" fmla="*/ 2724 h 27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4046" name="Text Box 78"/>
          <p:cNvSpPr txBox="1">
            <a:spLocks noChangeArrowheads="1"/>
          </p:cNvSpPr>
          <p:nvPr/>
        </p:nvSpPr>
        <p:spPr bwMode="auto">
          <a:xfrm>
            <a:off x="107950" y="836613"/>
            <a:ext cx="35702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функції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4047" name="Object 39"/>
          <p:cNvGraphicFramePr>
            <a:graphicFrameLocks noChangeAspect="1"/>
          </p:cNvGraphicFramePr>
          <p:nvPr/>
        </p:nvGraphicFramePr>
        <p:xfrm>
          <a:off x="990600" y="1554163"/>
          <a:ext cx="2079625" cy="611187"/>
        </p:xfrm>
        <a:graphic>
          <a:graphicData uri="http://schemas.openxmlformats.org/presentationml/2006/ole">
            <p:oleObj spid="_x0000_s3111" name="Формула" r:id="rId4" imgW="418918" imgH="165028" progId="Equation.3">
              <p:embed/>
            </p:oleObj>
          </a:graphicData>
        </a:graphic>
      </p:graphicFrame>
      <p:graphicFrame>
        <p:nvGraphicFramePr>
          <p:cNvPr id="84049" name="Object 40"/>
          <p:cNvGraphicFramePr>
            <a:graphicFrameLocks noChangeAspect="1"/>
          </p:cNvGraphicFramePr>
          <p:nvPr/>
        </p:nvGraphicFramePr>
        <p:xfrm>
          <a:off x="808038" y="2205038"/>
          <a:ext cx="2468562" cy="719137"/>
        </p:xfrm>
        <a:graphic>
          <a:graphicData uri="http://schemas.openxmlformats.org/presentationml/2006/ole">
            <p:oleObj spid="_x0000_s3112" name="Формула" r:id="rId5" imgW="698197" imgH="215806" progId="Equation.3">
              <p:embed/>
            </p:oleObj>
          </a:graphicData>
        </a:graphic>
      </p:graphicFrame>
      <p:sp>
        <p:nvSpPr>
          <p:cNvPr id="84050" name="Text Box 82"/>
          <p:cNvSpPr txBox="1">
            <a:spLocks noChangeArrowheads="1"/>
          </p:cNvSpPr>
          <p:nvPr/>
        </p:nvSpPr>
        <p:spPr bwMode="auto">
          <a:xfrm>
            <a:off x="374650" y="3108325"/>
            <a:ext cx="2679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= 0,  при  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= 0</a:t>
            </a:r>
          </a:p>
        </p:txBody>
      </p:sp>
      <p:sp>
        <p:nvSpPr>
          <p:cNvPr id="84051" name="Text Box 83"/>
          <p:cNvSpPr txBox="1">
            <a:spLocks noChangeArrowheads="1"/>
          </p:cNvSpPr>
          <p:nvPr/>
        </p:nvSpPr>
        <p:spPr bwMode="auto">
          <a:xfrm>
            <a:off x="123825" y="3716338"/>
            <a:ext cx="3455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i="1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0,  при  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053" name="Text Box 85"/>
          <p:cNvSpPr txBox="1">
            <a:spLocks noChangeArrowheads="1"/>
          </p:cNvSpPr>
          <p:nvPr/>
        </p:nvSpPr>
        <p:spPr bwMode="auto">
          <a:xfrm>
            <a:off x="179388" y="5300663"/>
            <a:ext cx="89646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(x) =  y(-x)</a:t>
            </a:r>
            <a:r>
              <a:rPr lang="ru-RU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графік  функції симетричний  відносно осі ординат</a:t>
            </a:r>
            <a:endParaRPr lang="ru-RU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41"/>
          <p:cNvGraphicFramePr>
            <a:graphicFrameLocks noChangeAspect="1"/>
          </p:cNvGraphicFramePr>
          <p:nvPr/>
        </p:nvGraphicFramePr>
        <p:xfrm>
          <a:off x="2347913" y="3679825"/>
          <a:ext cx="3016250" cy="596900"/>
        </p:xfrm>
        <a:graphic>
          <a:graphicData uri="http://schemas.openxmlformats.org/presentationml/2006/ole">
            <p:oleObj spid="_x0000_s3113" name="Формула" r:id="rId6" imgW="1040948" imgH="203112" progId="Equation.3">
              <p:embed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8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4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4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4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4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50" grpId="0"/>
      <p:bldP spid="84051" grpId="0"/>
      <p:bldP spid="840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9" name="Text Box 2"/>
          <p:cNvSpPr txBox="1">
            <a:spLocks noChangeArrowheads="1"/>
          </p:cNvSpPr>
          <p:nvPr/>
        </p:nvSpPr>
        <p:spPr bwMode="auto">
          <a:xfrm>
            <a:off x="3895725" y="-134938"/>
            <a:ext cx="542925" cy="1006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latin typeface="Times New Roman" pitchFamily="18" charset="0"/>
              </a:rPr>
              <a:t>y</a:t>
            </a:r>
            <a:endParaRPr lang="ru-RU" sz="6000" b="1" i="1">
              <a:latin typeface="Times New Roman" pitchFamily="18" charset="0"/>
            </a:endParaRPr>
          </a:p>
        </p:txBody>
      </p:sp>
      <p:sp>
        <p:nvSpPr>
          <p:cNvPr id="4140" name="Line 3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4141" name="Freeform 4"/>
          <p:cNvSpPr>
            <a:spLocks/>
          </p:cNvSpPr>
          <p:nvPr/>
        </p:nvSpPr>
        <p:spPr bwMode="auto">
          <a:xfrm>
            <a:off x="4559300" y="85725"/>
            <a:ext cx="25400" cy="6573838"/>
          </a:xfrm>
          <a:custGeom>
            <a:avLst/>
            <a:gdLst>
              <a:gd name="T0" fmla="*/ 0 w 16"/>
              <a:gd name="T1" fmla="*/ 2147483647 h 4141"/>
              <a:gd name="T2" fmla="*/ 2147483647 w 16"/>
              <a:gd name="T3" fmla="*/ 0 h 4141"/>
              <a:gd name="T4" fmla="*/ 0 60000 65536"/>
              <a:gd name="T5" fmla="*/ 0 60000 65536"/>
              <a:gd name="T6" fmla="*/ 0 w 16"/>
              <a:gd name="T7" fmla="*/ 0 h 4141"/>
              <a:gd name="T8" fmla="*/ 16 w 16"/>
              <a:gd name="T9" fmla="*/ 4141 h 414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141">
                <a:moveTo>
                  <a:pt x="0" y="4141"/>
                </a:moveTo>
                <a:lnTo>
                  <a:pt x="16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42" name="Text Box 5"/>
          <p:cNvSpPr txBox="1">
            <a:spLocks noChangeArrowheads="1"/>
          </p:cNvSpPr>
          <p:nvPr/>
        </p:nvSpPr>
        <p:spPr bwMode="auto">
          <a:xfrm>
            <a:off x="8128000" y="3429000"/>
            <a:ext cx="809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latin typeface="Times New Roman" pitchFamily="18" charset="0"/>
              </a:rPr>
              <a:t>x</a:t>
            </a:r>
            <a:endParaRPr lang="ru-RU" sz="6000" b="1" i="1">
              <a:latin typeface="Times New Roman" pitchFamily="18" charset="0"/>
            </a:endParaRPr>
          </a:p>
        </p:txBody>
      </p:sp>
      <p:sp>
        <p:nvSpPr>
          <p:cNvPr id="4143" name="Line 9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44" name="Line 10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45" name="Line 11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46" name="Line 12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47" name="Line 13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48" name="Line 14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49" name="Line 15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0" name="Line 16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1" name="Line 17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2" name="Line 18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3" name="Line 19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4" name="Line 20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5" name="Line 21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6" name="Line 22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7" name="Line 23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8" name="Line 24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9" name="Line 25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0" name="Line 26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1" name="Line 27"/>
          <p:cNvSpPr>
            <a:spLocks noChangeShapeType="1"/>
          </p:cNvSpPr>
          <p:nvPr/>
        </p:nvSpPr>
        <p:spPr bwMode="auto">
          <a:xfrm flipH="1">
            <a:off x="4906963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2" name="Line 28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3" name="Line 29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4" name="Line 30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5" name="Line 31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6" name="Line 32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7" name="Line 33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8" name="Line 34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9" name="Line 35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0" name="Line 36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1" name="Line 37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2" name="Line 38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3" name="Line 39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4" name="Line 40"/>
          <p:cNvSpPr>
            <a:spLocks noChangeShapeType="1"/>
          </p:cNvSpPr>
          <p:nvPr/>
        </p:nvSpPr>
        <p:spPr bwMode="auto">
          <a:xfrm>
            <a:off x="3840163" y="0"/>
            <a:ext cx="0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5" name="Line 41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6" name="Line 42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7" name="Line 43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8" name="Line 44"/>
          <p:cNvSpPr>
            <a:spLocks noChangeShapeType="1"/>
          </p:cNvSpPr>
          <p:nvPr/>
        </p:nvSpPr>
        <p:spPr bwMode="auto">
          <a:xfrm>
            <a:off x="2392363" y="0"/>
            <a:ext cx="0" cy="66754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9" name="Line 45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80" name="Line 46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81" name="Line 47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82" name="Line 48"/>
          <p:cNvSpPr>
            <a:spLocks noChangeShapeType="1"/>
          </p:cNvSpPr>
          <p:nvPr/>
        </p:nvSpPr>
        <p:spPr bwMode="auto">
          <a:xfrm>
            <a:off x="944563" y="0"/>
            <a:ext cx="15875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83" name="Line 49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84" name="Line 50"/>
          <p:cNvSpPr>
            <a:spLocks noChangeShapeType="1"/>
          </p:cNvSpPr>
          <p:nvPr/>
        </p:nvSpPr>
        <p:spPr bwMode="auto">
          <a:xfrm>
            <a:off x="242888" y="0"/>
            <a:ext cx="1587" cy="66595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4136" name="Object 40"/>
          <p:cNvGraphicFramePr>
            <a:graphicFrameLocks noChangeAspect="1"/>
          </p:cNvGraphicFramePr>
          <p:nvPr/>
        </p:nvGraphicFramePr>
        <p:xfrm>
          <a:off x="196850" y="0"/>
          <a:ext cx="2654300" cy="1447800"/>
        </p:xfrm>
        <a:graphic>
          <a:graphicData uri="http://schemas.openxmlformats.org/presentationml/2006/ole">
            <p:oleObj spid="_x0000_s4136" name="Формула" r:id="rId3" imgW="419100" imgH="228600" progId="Equation.3">
              <p:embed/>
            </p:oleObj>
          </a:graphicData>
        </a:graphic>
      </p:graphicFrame>
      <p:sp>
        <p:nvSpPr>
          <p:cNvPr id="4185" name="Text Box 54"/>
          <p:cNvSpPr txBox="1">
            <a:spLocks noChangeArrowheads="1"/>
          </p:cNvSpPr>
          <p:nvPr/>
        </p:nvSpPr>
        <p:spPr bwMode="auto">
          <a:xfrm>
            <a:off x="2952750" y="3273425"/>
            <a:ext cx="3581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>
                <a:latin typeface="Times New Roman" pitchFamily="18" charset="0"/>
              </a:rPr>
              <a:t>   -</a:t>
            </a:r>
            <a:r>
              <a:rPr lang="ru-RU" sz="4800" b="1">
                <a:latin typeface="Times New Roman" pitchFamily="18" charset="0"/>
              </a:rPr>
              <a:t>1  0   1   2</a:t>
            </a:r>
          </a:p>
        </p:txBody>
      </p:sp>
      <p:sp>
        <p:nvSpPr>
          <p:cNvPr id="82999" name="Freeform 55"/>
          <p:cNvSpPr>
            <a:spLocks/>
          </p:cNvSpPr>
          <p:nvPr/>
        </p:nvSpPr>
        <p:spPr bwMode="auto">
          <a:xfrm>
            <a:off x="2987675" y="-38100"/>
            <a:ext cx="3171825" cy="3487738"/>
          </a:xfrm>
          <a:custGeom>
            <a:avLst/>
            <a:gdLst>
              <a:gd name="T0" fmla="*/ 0 w 1998"/>
              <a:gd name="T1" fmla="*/ 2147483647 h 2197"/>
              <a:gd name="T2" fmla="*/ 2147483647 w 1998"/>
              <a:gd name="T3" fmla="*/ 2147483647 h 2197"/>
              <a:gd name="T4" fmla="*/ 2147483647 w 1998"/>
              <a:gd name="T5" fmla="*/ 2147483647 h 2197"/>
              <a:gd name="T6" fmla="*/ 2147483647 w 1998"/>
              <a:gd name="T7" fmla="*/ 2147483647 h 2197"/>
              <a:gd name="T8" fmla="*/ 2147483647 w 1998"/>
              <a:gd name="T9" fmla="*/ 0 h 21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98"/>
              <a:gd name="T16" fmla="*/ 0 h 2197"/>
              <a:gd name="T17" fmla="*/ 1998 w 1998"/>
              <a:gd name="T18" fmla="*/ 2197 h 21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98" h="2197">
                <a:moveTo>
                  <a:pt x="0" y="91"/>
                </a:moveTo>
                <a:cubicBezTo>
                  <a:pt x="88" y="364"/>
                  <a:pt x="361" y="1378"/>
                  <a:pt x="526" y="1728"/>
                </a:cubicBezTo>
                <a:cubicBezTo>
                  <a:pt x="691" y="2078"/>
                  <a:pt x="836" y="2197"/>
                  <a:pt x="988" y="2194"/>
                </a:cubicBezTo>
                <a:cubicBezTo>
                  <a:pt x="1140" y="2191"/>
                  <a:pt x="1270" y="2078"/>
                  <a:pt x="1438" y="1712"/>
                </a:cubicBezTo>
                <a:cubicBezTo>
                  <a:pt x="1606" y="1346"/>
                  <a:pt x="1881" y="357"/>
                  <a:pt x="1998" y="0"/>
                </a:cubicBezTo>
              </a:path>
            </a:pathLst>
          </a:custGeom>
          <a:noFill/>
          <a:ln w="38100">
            <a:solidFill>
              <a:srgbClr val="0099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aphicFrame>
        <p:nvGraphicFramePr>
          <p:cNvPr id="83013" name="Object 41"/>
          <p:cNvGraphicFramePr>
            <a:graphicFrameLocks noChangeAspect="1"/>
          </p:cNvGraphicFramePr>
          <p:nvPr/>
        </p:nvGraphicFramePr>
        <p:xfrm>
          <a:off x="539750" y="2420938"/>
          <a:ext cx="2592388" cy="1027112"/>
        </p:xfrm>
        <a:graphic>
          <a:graphicData uri="http://schemas.openxmlformats.org/presentationml/2006/ole">
            <p:oleObj spid="_x0000_s4137" name="Формула" r:id="rId4" imgW="457002" imgH="215806" progId="Equation.3">
              <p:embed/>
            </p:oleObj>
          </a:graphicData>
        </a:graphic>
      </p:graphicFrame>
      <p:graphicFrame>
        <p:nvGraphicFramePr>
          <p:cNvPr id="83014" name="Object 42"/>
          <p:cNvGraphicFramePr>
            <a:graphicFrameLocks noChangeAspect="1"/>
          </p:cNvGraphicFramePr>
          <p:nvPr/>
        </p:nvGraphicFramePr>
        <p:xfrm>
          <a:off x="5651500" y="2420938"/>
          <a:ext cx="2665413" cy="1011237"/>
        </p:xfrm>
        <a:graphic>
          <a:graphicData uri="http://schemas.openxmlformats.org/presentationml/2006/ole">
            <p:oleObj spid="_x0000_s4138" name="Формула" r:id="rId5" imgW="431613" imgH="215806" progId="Equation.3">
              <p:embed/>
            </p:oleObj>
          </a:graphicData>
        </a:graphic>
      </p:graphicFrame>
      <p:sp>
        <p:nvSpPr>
          <p:cNvPr id="4187" name="Line 7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2997" name="Oval 53"/>
          <p:cNvSpPr>
            <a:spLocks noChangeArrowheads="1"/>
          </p:cNvSpPr>
          <p:nvPr/>
        </p:nvSpPr>
        <p:spPr bwMode="auto">
          <a:xfrm>
            <a:off x="4445000" y="3324225"/>
            <a:ext cx="223838" cy="223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83011" name="Picture 67" descr="anim058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6736711">
            <a:off x="2406650" y="-615950"/>
            <a:ext cx="1666876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8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C 0.0151 0.07916 0.03038 0.15856 0.0434 0.21782 C 0.05642 0.27708 0.0658 0.31319 0.0783 0.35532 C 0.0908 0.39745 0.10694 0.44444 0.1184 0.47083 C 0.12986 0.49745 0.14201 0.50601 0.1467 0.51342 " pathEditMode="relative" rAng="0" ptsTypes="aaaaA">
                                      <p:cBhvr>
                                        <p:cTn id="31" dur="3000" fill="hold"/>
                                        <p:tgtEl>
                                          <p:spTgt spid="830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800000">
                                      <p:cBhvr>
                                        <p:cTn id="33" dur="2000" fill="hold"/>
                                        <p:tgtEl>
                                          <p:spTgt spid="830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67 0.51343 C 0.16337 0.50417 0.18003 0.49468 0.19531 0.4632 C 0.21059 0.43149 0.22274 0.37732 0.23854 0.32269 C 0.25434 0.26806 0.27691 0.18473 0.28993 0.13519 C 0.30295 0.08542 0.30434 0.07408 0.31701 0.02362 C 0.32969 -0.02685 0.34757 -0.09722 0.36562 -0.16736 " pathEditMode="relative" ptsTypes="aaaaaA">
                                      <p:cBhvr>
                                        <p:cTn id="40" dur="5000" fill="hold"/>
                                        <p:tgtEl>
                                          <p:spTgt spid="830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83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99" grpId="0" animBg="1"/>
      <p:bldP spid="829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reeform 3"/>
          <p:cNvSpPr>
            <a:spLocks/>
          </p:cNvSpPr>
          <p:nvPr/>
        </p:nvSpPr>
        <p:spPr bwMode="auto">
          <a:xfrm>
            <a:off x="4027488" y="4675188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26" name="Freeform 4"/>
          <p:cNvSpPr>
            <a:spLocks/>
          </p:cNvSpPr>
          <p:nvPr/>
        </p:nvSpPr>
        <p:spPr bwMode="auto">
          <a:xfrm>
            <a:off x="4284663" y="334963"/>
            <a:ext cx="12700" cy="4752975"/>
          </a:xfrm>
          <a:custGeom>
            <a:avLst/>
            <a:gdLst>
              <a:gd name="T0" fmla="*/ 0 w 8"/>
              <a:gd name="T1" fmla="*/ 0 h 2994"/>
              <a:gd name="T2" fmla="*/ 2147483647 w 8"/>
              <a:gd name="T3" fmla="*/ 2147483647 h 2994"/>
              <a:gd name="T4" fmla="*/ 0 60000 65536"/>
              <a:gd name="T5" fmla="*/ 0 60000 65536"/>
              <a:gd name="T6" fmla="*/ 0 w 8"/>
              <a:gd name="T7" fmla="*/ 0 h 2994"/>
              <a:gd name="T8" fmla="*/ 8 w 8"/>
              <a:gd name="T9" fmla="*/ 2994 h 29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2994">
                <a:moveTo>
                  <a:pt x="0" y="0"/>
                </a:moveTo>
                <a:lnTo>
                  <a:pt x="8" y="299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27" name="Line 5"/>
          <p:cNvSpPr>
            <a:spLocks noChangeShapeType="1"/>
          </p:cNvSpPr>
          <p:nvPr/>
        </p:nvSpPr>
        <p:spPr bwMode="auto">
          <a:xfrm>
            <a:off x="4054475" y="4292600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6628" name="Freeform 6"/>
          <p:cNvSpPr>
            <a:spLocks/>
          </p:cNvSpPr>
          <p:nvPr/>
        </p:nvSpPr>
        <p:spPr bwMode="auto">
          <a:xfrm>
            <a:off x="4054475" y="5084763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29" name="Freeform 7"/>
          <p:cNvSpPr>
            <a:spLocks/>
          </p:cNvSpPr>
          <p:nvPr/>
        </p:nvSpPr>
        <p:spPr bwMode="auto">
          <a:xfrm>
            <a:off x="4041775" y="3889375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30" name="Freeform 8"/>
          <p:cNvSpPr>
            <a:spLocks/>
          </p:cNvSpPr>
          <p:nvPr/>
        </p:nvSpPr>
        <p:spPr bwMode="auto">
          <a:xfrm>
            <a:off x="4054475" y="3500438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31" name="Freeform 9"/>
          <p:cNvSpPr>
            <a:spLocks/>
          </p:cNvSpPr>
          <p:nvPr/>
        </p:nvSpPr>
        <p:spPr bwMode="auto">
          <a:xfrm>
            <a:off x="4027488" y="3103563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32" name="Freeform 10"/>
          <p:cNvSpPr>
            <a:spLocks/>
          </p:cNvSpPr>
          <p:nvPr/>
        </p:nvSpPr>
        <p:spPr bwMode="auto">
          <a:xfrm>
            <a:off x="4003675" y="2311400"/>
            <a:ext cx="4967288" cy="1588"/>
          </a:xfrm>
          <a:custGeom>
            <a:avLst/>
            <a:gdLst>
              <a:gd name="T0" fmla="*/ 0 w 3129"/>
              <a:gd name="T1" fmla="*/ 0 h 1"/>
              <a:gd name="T2" fmla="*/ 2147483647 w 3129"/>
              <a:gd name="T3" fmla="*/ 0 h 1"/>
              <a:gd name="T4" fmla="*/ 0 60000 65536"/>
              <a:gd name="T5" fmla="*/ 0 60000 65536"/>
              <a:gd name="T6" fmla="*/ 0 w 3129"/>
              <a:gd name="T7" fmla="*/ 0 h 1"/>
              <a:gd name="T8" fmla="*/ 3129 w 3129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9" h="1">
                <a:moveTo>
                  <a:pt x="0" y="0"/>
                </a:moveTo>
                <a:lnTo>
                  <a:pt x="3129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33" name="Freeform 11"/>
          <p:cNvSpPr>
            <a:spLocks/>
          </p:cNvSpPr>
          <p:nvPr/>
        </p:nvSpPr>
        <p:spPr bwMode="auto">
          <a:xfrm>
            <a:off x="4054475" y="1916113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34" name="Freeform 12"/>
          <p:cNvSpPr>
            <a:spLocks/>
          </p:cNvSpPr>
          <p:nvPr/>
        </p:nvSpPr>
        <p:spPr bwMode="auto">
          <a:xfrm>
            <a:off x="4054475" y="1506538"/>
            <a:ext cx="4957763" cy="12700"/>
          </a:xfrm>
          <a:custGeom>
            <a:avLst/>
            <a:gdLst>
              <a:gd name="T0" fmla="*/ 0 w 3123"/>
              <a:gd name="T1" fmla="*/ 0 h 8"/>
              <a:gd name="T2" fmla="*/ 2147483647 w 3123"/>
              <a:gd name="T3" fmla="*/ 2147483647 h 8"/>
              <a:gd name="T4" fmla="*/ 0 60000 65536"/>
              <a:gd name="T5" fmla="*/ 0 60000 65536"/>
              <a:gd name="T6" fmla="*/ 0 w 3123"/>
              <a:gd name="T7" fmla="*/ 0 h 8"/>
              <a:gd name="T8" fmla="*/ 3123 w 31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3" h="8">
                <a:moveTo>
                  <a:pt x="0" y="0"/>
                </a:moveTo>
                <a:lnTo>
                  <a:pt x="3123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35" name="Freeform 13"/>
          <p:cNvSpPr>
            <a:spLocks/>
          </p:cNvSpPr>
          <p:nvPr/>
        </p:nvSpPr>
        <p:spPr bwMode="auto">
          <a:xfrm>
            <a:off x="4054475" y="1123950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36" name="Freeform 14"/>
          <p:cNvSpPr>
            <a:spLocks/>
          </p:cNvSpPr>
          <p:nvPr/>
        </p:nvSpPr>
        <p:spPr bwMode="auto">
          <a:xfrm>
            <a:off x="4067175" y="7080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37" name="Freeform 15"/>
          <p:cNvSpPr>
            <a:spLocks/>
          </p:cNvSpPr>
          <p:nvPr/>
        </p:nvSpPr>
        <p:spPr bwMode="auto">
          <a:xfrm>
            <a:off x="4054475" y="33337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38" name="Freeform 16"/>
          <p:cNvSpPr>
            <a:spLocks/>
          </p:cNvSpPr>
          <p:nvPr/>
        </p:nvSpPr>
        <p:spPr bwMode="auto">
          <a:xfrm>
            <a:off x="4716463" y="322263"/>
            <a:ext cx="12700" cy="4803775"/>
          </a:xfrm>
          <a:custGeom>
            <a:avLst/>
            <a:gdLst>
              <a:gd name="T0" fmla="*/ 2147483647 w 8"/>
              <a:gd name="T1" fmla="*/ 0 h 3026"/>
              <a:gd name="T2" fmla="*/ 0 w 8"/>
              <a:gd name="T3" fmla="*/ 2147483647 h 3026"/>
              <a:gd name="T4" fmla="*/ 0 60000 65536"/>
              <a:gd name="T5" fmla="*/ 0 60000 65536"/>
              <a:gd name="T6" fmla="*/ 0 w 8"/>
              <a:gd name="T7" fmla="*/ 0 h 3026"/>
              <a:gd name="T8" fmla="*/ 8 w 8"/>
              <a:gd name="T9" fmla="*/ 3026 h 30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026">
                <a:moveTo>
                  <a:pt x="8" y="0"/>
                </a:moveTo>
                <a:lnTo>
                  <a:pt x="0" y="302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39" name="Freeform 17"/>
          <p:cNvSpPr>
            <a:spLocks/>
          </p:cNvSpPr>
          <p:nvPr/>
        </p:nvSpPr>
        <p:spPr bwMode="auto">
          <a:xfrm>
            <a:off x="51482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40" name="Freeform 18"/>
          <p:cNvSpPr>
            <a:spLocks/>
          </p:cNvSpPr>
          <p:nvPr/>
        </p:nvSpPr>
        <p:spPr bwMode="auto">
          <a:xfrm>
            <a:off x="55800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41" name="Freeform 19"/>
          <p:cNvSpPr>
            <a:spLocks/>
          </p:cNvSpPr>
          <p:nvPr/>
        </p:nvSpPr>
        <p:spPr bwMode="auto">
          <a:xfrm>
            <a:off x="6011863" y="347663"/>
            <a:ext cx="14287" cy="4778375"/>
          </a:xfrm>
          <a:custGeom>
            <a:avLst/>
            <a:gdLst>
              <a:gd name="T0" fmla="*/ 2147483647 w 9"/>
              <a:gd name="T1" fmla="*/ 0 h 3010"/>
              <a:gd name="T2" fmla="*/ 0 w 9"/>
              <a:gd name="T3" fmla="*/ 2147483647 h 3010"/>
              <a:gd name="T4" fmla="*/ 0 60000 65536"/>
              <a:gd name="T5" fmla="*/ 0 60000 65536"/>
              <a:gd name="T6" fmla="*/ 0 w 9"/>
              <a:gd name="T7" fmla="*/ 0 h 3010"/>
              <a:gd name="T8" fmla="*/ 9 w 9"/>
              <a:gd name="T9" fmla="*/ 3010 h 30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3010">
                <a:moveTo>
                  <a:pt x="9" y="0"/>
                </a:moveTo>
                <a:lnTo>
                  <a:pt x="0" y="301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42" name="Freeform 20"/>
          <p:cNvSpPr>
            <a:spLocks/>
          </p:cNvSpPr>
          <p:nvPr/>
        </p:nvSpPr>
        <p:spPr bwMode="auto">
          <a:xfrm>
            <a:off x="6877050" y="333375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43" name="Freeform 21"/>
          <p:cNvSpPr>
            <a:spLocks/>
          </p:cNvSpPr>
          <p:nvPr/>
        </p:nvSpPr>
        <p:spPr bwMode="auto">
          <a:xfrm>
            <a:off x="7308850" y="322263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44" name="Freeform 22"/>
          <p:cNvSpPr>
            <a:spLocks/>
          </p:cNvSpPr>
          <p:nvPr/>
        </p:nvSpPr>
        <p:spPr bwMode="auto">
          <a:xfrm>
            <a:off x="7740650" y="347663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45" name="Freeform 23"/>
          <p:cNvSpPr>
            <a:spLocks/>
          </p:cNvSpPr>
          <p:nvPr/>
        </p:nvSpPr>
        <p:spPr bwMode="auto">
          <a:xfrm>
            <a:off x="8159750" y="333375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46" name="Freeform 24"/>
          <p:cNvSpPr>
            <a:spLocks/>
          </p:cNvSpPr>
          <p:nvPr/>
        </p:nvSpPr>
        <p:spPr bwMode="auto">
          <a:xfrm>
            <a:off x="86026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47" name="Text Box 25"/>
          <p:cNvSpPr txBox="1">
            <a:spLocks noChangeArrowheads="1"/>
          </p:cNvSpPr>
          <p:nvPr/>
        </p:nvSpPr>
        <p:spPr bwMode="auto">
          <a:xfrm>
            <a:off x="8532813" y="4221163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26648" name="Text Box 26"/>
          <p:cNvSpPr txBox="1">
            <a:spLocks noChangeArrowheads="1"/>
          </p:cNvSpPr>
          <p:nvPr/>
        </p:nvSpPr>
        <p:spPr bwMode="auto">
          <a:xfrm>
            <a:off x="6143625" y="260350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26649" name="Line 27"/>
          <p:cNvSpPr>
            <a:spLocks noChangeShapeType="1"/>
          </p:cNvSpPr>
          <p:nvPr/>
        </p:nvSpPr>
        <p:spPr bwMode="auto">
          <a:xfrm flipH="1" flipV="1">
            <a:off x="6445250" y="333375"/>
            <a:ext cx="0" cy="4679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26650" name="Line 28"/>
          <p:cNvSpPr>
            <a:spLocks noChangeShapeType="1"/>
          </p:cNvSpPr>
          <p:nvPr/>
        </p:nvSpPr>
        <p:spPr bwMode="auto">
          <a:xfrm>
            <a:off x="4067175" y="4292600"/>
            <a:ext cx="4895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26651" name="Freeform 29"/>
          <p:cNvSpPr>
            <a:spLocks/>
          </p:cNvSpPr>
          <p:nvPr/>
        </p:nvSpPr>
        <p:spPr bwMode="auto">
          <a:xfrm>
            <a:off x="6448425" y="320675"/>
            <a:ext cx="14288" cy="4764088"/>
          </a:xfrm>
          <a:custGeom>
            <a:avLst/>
            <a:gdLst>
              <a:gd name="T0" fmla="*/ 0 w 9"/>
              <a:gd name="T1" fmla="*/ 2147483647 h 3001"/>
              <a:gd name="T2" fmla="*/ 2147483647 w 9"/>
              <a:gd name="T3" fmla="*/ 0 h 3001"/>
              <a:gd name="T4" fmla="*/ 0 60000 65536"/>
              <a:gd name="T5" fmla="*/ 0 60000 65536"/>
              <a:gd name="T6" fmla="*/ 0 w 9"/>
              <a:gd name="T7" fmla="*/ 0 h 3001"/>
              <a:gd name="T8" fmla="*/ 9 w 9"/>
              <a:gd name="T9" fmla="*/ 3001 h 30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3001">
                <a:moveTo>
                  <a:pt x="0" y="3001"/>
                </a:moveTo>
                <a:lnTo>
                  <a:pt x="9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52" name="AutoShape 30"/>
          <p:cNvSpPr>
            <a:spLocks noChangeArrowheads="1"/>
          </p:cNvSpPr>
          <p:nvPr/>
        </p:nvSpPr>
        <p:spPr bwMode="auto">
          <a:xfrm>
            <a:off x="6372225" y="4221163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53" name="Freeform 31"/>
          <p:cNvSpPr>
            <a:spLocks/>
          </p:cNvSpPr>
          <p:nvPr/>
        </p:nvSpPr>
        <p:spPr bwMode="auto">
          <a:xfrm>
            <a:off x="3995738" y="2708275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6654" name="Text Box 32"/>
          <p:cNvSpPr txBox="1">
            <a:spLocks noChangeArrowheads="1"/>
          </p:cNvSpPr>
          <p:nvPr/>
        </p:nvSpPr>
        <p:spPr bwMode="auto">
          <a:xfrm>
            <a:off x="6713538" y="422116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1</a:t>
            </a:r>
            <a:endParaRPr lang="ru-RU" sz="2400"/>
          </a:p>
        </p:txBody>
      </p:sp>
      <p:sp>
        <p:nvSpPr>
          <p:cNvPr id="26655" name="Text Box 33"/>
          <p:cNvSpPr txBox="1">
            <a:spLocks noChangeArrowheads="1"/>
          </p:cNvSpPr>
          <p:nvPr/>
        </p:nvSpPr>
        <p:spPr bwMode="auto">
          <a:xfrm>
            <a:off x="6084888" y="422116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56" name="Freeform 34"/>
          <p:cNvSpPr>
            <a:spLocks/>
          </p:cNvSpPr>
          <p:nvPr/>
        </p:nvSpPr>
        <p:spPr bwMode="auto">
          <a:xfrm>
            <a:off x="5003800" y="-26988"/>
            <a:ext cx="2881313" cy="4324351"/>
          </a:xfrm>
          <a:custGeom>
            <a:avLst/>
            <a:gdLst>
              <a:gd name="T0" fmla="*/ 0 w 1815"/>
              <a:gd name="T1" fmla="*/ 2147483647 h 2724"/>
              <a:gd name="T2" fmla="*/ 2147483647 w 1815"/>
              <a:gd name="T3" fmla="*/ 2147483647 h 2724"/>
              <a:gd name="T4" fmla="*/ 2147483647 w 1815"/>
              <a:gd name="T5" fmla="*/ 2147483647 h 2724"/>
              <a:gd name="T6" fmla="*/ 2147483647 w 1815"/>
              <a:gd name="T7" fmla="*/ 2147483647 h 2724"/>
              <a:gd name="T8" fmla="*/ 2147483647 w 1815"/>
              <a:gd name="T9" fmla="*/ 2147483647 h 2724"/>
              <a:gd name="T10" fmla="*/ 2147483647 w 1815"/>
              <a:gd name="T11" fmla="*/ 2147483647 h 2724"/>
              <a:gd name="T12" fmla="*/ 2147483647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5"/>
              <a:gd name="T22" fmla="*/ 0 h 2724"/>
              <a:gd name="T23" fmla="*/ 1815 w 1815"/>
              <a:gd name="T24" fmla="*/ 2724 h 27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075" name="Text Box 35"/>
          <p:cNvSpPr txBox="1">
            <a:spLocks noChangeArrowheads="1"/>
          </p:cNvSpPr>
          <p:nvPr/>
        </p:nvSpPr>
        <p:spPr bwMode="auto">
          <a:xfrm>
            <a:off x="179388" y="260350"/>
            <a:ext cx="3570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функції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083" name="Freeform 43"/>
          <p:cNvSpPr>
            <a:spLocks/>
          </p:cNvSpPr>
          <p:nvPr/>
        </p:nvSpPr>
        <p:spPr bwMode="auto">
          <a:xfrm>
            <a:off x="5219700" y="981075"/>
            <a:ext cx="1223963" cy="3311525"/>
          </a:xfrm>
          <a:custGeom>
            <a:avLst/>
            <a:gdLst>
              <a:gd name="T0" fmla="*/ 0 w 771"/>
              <a:gd name="T1" fmla="*/ 2147483647 h 2086"/>
              <a:gd name="T2" fmla="*/ 0 w 771"/>
              <a:gd name="T3" fmla="*/ 0 h 2086"/>
              <a:gd name="T4" fmla="*/ 2147483647 w 771"/>
              <a:gd name="T5" fmla="*/ 0 h 2086"/>
              <a:gd name="T6" fmla="*/ 0 60000 65536"/>
              <a:gd name="T7" fmla="*/ 0 60000 65536"/>
              <a:gd name="T8" fmla="*/ 0 60000 65536"/>
              <a:gd name="T9" fmla="*/ 0 w 771"/>
              <a:gd name="T10" fmla="*/ 0 h 2086"/>
              <a:gd name="T11" fmla="*/ 771 w 771"/>
              <a:gd name="T12" fmla="*/ 2086 h 20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1" h="2086">
                <a:moveTo>
                  <a:pt x="0" y="2086"/>
                </a:moveTo>
                <a:lnTo>
                  <a:pt x="0" y="0"/>
                </a:lnTo>
                <a:lnTo>
                  <a:pt x="771" y="0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084" name="Freeform 44"/>
          <p:cNvSpPr>
            <a:spLocks/>
          </p:cNvSpPr>
          <p:nvPr/>
        </p:nvSpPr>
        <p:spPr bwMode="auto">
          <a:xfrm>
            <a:off x="5867400" y="3573463"/>
            <a:ext cx="576263" cy="719137"/>
          </a:xfrm>
          <a:custGeom>
            <a:avLst/>
            <a:gdLst>
              <a:gd name="T0" fmla="*/ 0 w 771"/>
              <a:gd name="T1" fmla="*/ 2147483647 h 2086"/>
              <a:gd name="T2" fmla="*/ 0 w 771"/>
              <a:gd name="T3" fmla="*/ 0 h 2086"/>
              <a:gd name="T4" fmla="*/ 2147483647 w 771"/>
              <a:gd name="T5" fmla="*/ 0 h 2086"/>
              <a:gd name="T6" fmla="*/ 0 60000 65536"/>
              <a:gd name="T7" fmla="*/ 0 60000 65536"/>
              <a:gd name="T8" fmla="*/ 0 60000 65536"/>
              <a:gd name="T9" fmla="*/ 0 w 771"/>
              <a:gd name="T10" fmla="*/ 0 h 2086"/>
              <a:gd name="T11" fmla="*/ 771 w 771"/>
              <a:gd name="T12" fmla="*/ 2086 h 20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1" h="2086">
                <a:moveTo>
                  <a:pt x="0" y="2086"/>
                </a:moveTo>
                <a:lnTo>
                  <a:pt x="0" y="0"/>
                </a:lnTo>
                <a:lnTo>
                  <a:pt x="771" y="0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87093" name="Group 53"/>
          <p:cNvGrpSpPr>
            <a:grpSpLocks/>
          </p:cNvGrpSpPr>
          <p:nvPr/>
        </p:nvGrpSpPr>
        <p:grpSpPr bwMode="auto">
          <a:xfrm>
            <a:off x="5059363" y="4149725"/>
            <a:ext cx="1071562" cy="461963"/>
            <a:chOff x="3187" y="2614"/>
            <a:chExt cx="675" cy="291"/>
          </a:xfrm>
        </p:grpSpPr>
        <p:sp>
          <p:nvSpPr>
            <p:cNvPr id="26686" name="Text Box 45"/>
            <p:cNvSpPr txBox="1">
              <a:spLocks noChangeArrowheads="1"/>
            </p:cNvSpPr>
            <p:nvPr/>
          </p:nvSpPr>
          <p:spPr bwMode="auto">
            <a:xfrm>
              <a:off x="3187" y="2614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87" name="Text Box 46"/>
            <p:cNvSpPr txBox="1">
              <a:spLocks noChangeArrowheads="1"/>
            </p:cNvSpPr>
            <p:nvPr/>
          </p:nvSpPr>
          <p:spPr bwMode="auto">
            <a:xfrm>
              <a:off x="3595" y="2614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7094" name="Group 54"/>
          <p:cNvGrpSpPr>
            <a:grpSpLocks/>
          </p:cNvGrpSpPr>
          <p:nvPr/>
        </p:nvGrpSpPr>
        <p:grpSpPr bwMode="auto">
          <a:xfrm>
            <a:off x="6443663" y="765175"/>
            <a:ext cx="496887" cy="2981325"/>
            <a:chOff x="4059" y="482"/>
            <a:chExt cx="313" cy="1878"/>
          </a:xfrm>
        </p:grpSpPr>
        <p:sp>
          <p:nvSpPr>
            <p:cNvPr id="26684" name="Text Box 47"/>
            <p:cNvSpPr txBox="1">
              <a:spLocks noChangeArrowheads="1"/>
            </p:cNvSpPr>
            <p:nvPr/>
          </p:nvSpPr>
          <p:spPr bwMode="auto">
            <a:xfrm>
              <a:off x="4105" y="482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у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85" name="Text Box 48"/>
            <p:cNvSpPr txBox="1">
              <a:spLocks noChangeArrowheads="1"/>
            </p:cNvSpPr>
            <p:nvPr/>
          </p:nvSpPr>
          <p:spPr bwMode="auto">
            <a:xfrm>
              <a:off x="4059" y="2069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у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7092" name="Group 52"/>
          <p:cNvGrpSpPr>
            <a:grpSpLocks/>
          </p:cNvGrpSpPr>
          <p:nvPr/>
        </p:nvGrpSpPr>
        <p:grpSpPr bwMode="auto">
          <a:xfrm>
            <a:off x="250825" y="908050"/>
            <a:ext cx="2852738" cy="1173163"/>
            <a:chOff x="158" y="572"/>
            <a:chExt cx="1797" cy="739"/>
          </a:xfrm>
        </p:grpSpPr>
        <p:sp>
          <p:nvSpPr>
            <p:cNvPr id="87078" name="Text Box 38"/>
            <p:cNvSpPr txBox="1">
              <a:spLocks noChangeArrowheads="1"/>
            </p:cNvSpPr>
            <p:nvPr/>
          </p:nvSpPr>
          <p:spPr bwMode="auto">
            <a:xfrm>
              <a:off x="158" y="572"/>
              <a:ext cx="5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en-US" sz="28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&lt; 0</a:t>
              </a:r>
              <a:endParaRPr lang="ru-RU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83" name="Text Box 49"/>
            <p:cNvSpPr txBox="1">
              <a:spLocks noChangeArrowheads="1"/>
            </p:cNvSpPr>
            <p:nvPr/>
          </p:nvSpPr>
          <p:spPr bwMode="auto">
            <a:xfrm>
              <a:off x="158" y="981"/>
              <a:ext cx="179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i="1">
                  <a:latin typeface="Times New Roman" pitchFamily="18" charset="0"/>
                  <a:cs typeface="Times New Roman" pitchFamily="18" charset="0"/>
                </a:rPr>
                <a:t> &gt; x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2800" i="1">
                  <a:latin typeface="Times New Roman" pitchFamily="18" charset="0"/>
                  <a:cs typeface="Times New Roman" pitchFamily="18" charset="0"/>
                </a:rPr>
                <a:t>, то у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2800" i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>
                  <a:latin typeface="Times New Roman" pitchFamily="18" charset="0"/>
                  <a:cs typeface="Times New Roman" pitchFamily="18" charset="0"/>
                </a:rPr>
                <a:t>&lt; y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7104" name="Group 64"/>
          <p:cNvGrpSpPr>
            <a:grpSpLocks/>
          </p:cNvGrpSpPr>
          <p:nvPr/>
        </p:nvGrpSpPr>
        <p:grpSpPr bwMode="auto">
          <a:xfrm>
            <a:off x="395288" y="4149725"/>
            <a:ext cx="2852737" cy="1173163"/>
            <a:chOff x="158" y="1706"/>
            <a:chExt cx="1797" cy="739"/>
          </a:xfrm>
        </p:grpSpPr>
        <p:sp>
          <p:nvSpPr>
            <p:cNvPr id="87090" name="Text Box 50"/>
            <p:cNvSpPr txBox="1">
              <a:spLocks noChangeArrowheads="1"/>
            </p:cNvSpPr>
            <p:nvPr/>
          </p:nvSpPr>
          <p:spPr bwMode="auto">
            <a:xfrm>
              <a:off x="158" y="1706"/>
              <a:ext cx="5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en-US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&gt; 0</a:t>
              </a:r>
              <a:endParaRPr lang="ru-RU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81" name="Text Box 51"/>
            <p:cNvSpPr txBox="1">
              <a:spLocks noChangeArrowheads="1"/>
            </p:cNvSpPr>
            <p:nvPr/>
          </p:nvSpPr>
          <p:spPr bwMode="auto">
            <a:xfrm>
              <a:off x="158" y="2115"/>
              <a:ext cx="179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i="1">
                  <a:latin typeface="Times New Roman" pitchFamily="18" charset="0"/>
                  <a:cs typeface="Times New Roman" pitchFamily="18" charset="0"/>
                </a:rPr>
                <a:t> &gt; x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2800" i="1">
                  <a:latin typeface="Times New Roman" pitchFamily="18" charset="0"/>
                  <a:cs typeface="Times New Roman" pitchFamily="18" charset="0"/>
                </a:rPr>
                <a:t>, то у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2800" i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>
                  <a:latin typeface="Times New Roman" pitchFamily="18" charset="0"/>
                  <a:cs typeface="Times New Roman" pitchFamily="18" charset="0"/>
                </a:rPr>
                <a:t>&gt; y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7096" name="Group 56"/>
          <p:cNvGrpSpPr>
            <a:grpSpLocks/>
          </p:cNvGrpSpPr>
          <p:nvPr/>
        </p:nvGrpSpPr>
        <p:grpSpPr bwMode="auto">
          <a:xfrm>
            <a:off x="6948488" y="4149725"/>
            <a:ext cx="1071562" cy="461963"/>
            <a:chOff x="3187" y="2614"/>
            <a:chExt cx="675" cy="291"/>
          </a:xfrm>
        </p:grpSpPr>
        <p:sp>
          <p:nvSpPr>
            <p:cNvPr id="26678" name="Text Box 57"/>
            <p:cNvSpPr txBox="1">
              <a:spLocks noChangeArrowheads="1"/>
            </p:cNvSpPr>
            <p:nvPr/>
          </p:nvSpPr>
          <p:spPr bwMode="auto">
            <a:xfrm>
              <a:off x="3187" y="2614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79" name="Text Box 58"/>
            <p:cNvSpPr txBox="1">
              <a:spLocks noChangeArrowheads="1"/>
            </p:cNvSpPr>
            <p:nvPr/>
          </p:nvSpPr>
          <p:spPr bwMode="auto">
            <a:xfrm>
              <a:off x="3595" y="2614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7099" name="Freeform 59"/>
          <p:cNvSpPr>
            <a:spLocks/>
          </p:cNvSpPr>
          <p:nvPr/>
        </p:nvSpPr>
        <p:spPr bwMode="auto">
          <a:xfrm flipH="1">
            <a:off x="6443663" y="3573463"/>
            <a:ext cx="576262" cy="719137"/>
          </a:xfrm>
          <a:custGeom>
            <a:avLst/>
            <a:gdLst>
              <a:gd name="T0" fmla="*/ 0 w 771"/>
              <a:gd name="T1" fmla="*/ 2147483647 h 2086"/>
              <a:gd name="T2" fmla="*/ 0 w 771"/>
              <a:gd name="T3" fmla="*/ 0 h 2086"/>
              <a:gd name="T4" fmla="*/ 2147483647 w 771"/>
              <a:gd name="T5" fmla="*/ 0 h 2086"/>
              <a:gd name="T6" fmla="*/ 0 60000 65536"/>
              <a:gd name="T7" fmla="*/ 0 60000 65536"/>
              <a:gd name="T8" fmla="*/ 0 60000 65536"/>
              <a:gd name="T9" fmla="*/ 0 w 771"/>
              <a:gd name="T10" fmla="*/ 0 h 2086"/>
              <a:gd name="T11" fmla="*/ 771 w 771"/>
              <a:gd name="T12" fmla="*/ 2086 h 20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1" h="2086">
                <a:moveTo>
                  <a:pt x="0" y="2086"/>
                </a:moveTo>
                <a:lnTo>
                  <a:pt x="0" y="0"/>
                </a:lnTo>
                <a:lnTo>
                  <a:pt x="771" y="0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100" name="Freeform 60"/>
          <p:cNvSpPr>
            <a:spLocks/>
          </p:cNvSpPr>
          <p:nvPr/>
        </p:nvSpPr>
        <p:spPr bwMode="auto">
          <a:xfrm flipH="1">
            <a:off x="6443663" y="981075"/>
            <a:ext cx="1223962" cy="3311525"/>
          </a:xfrm>
          <a:custGeom>
            <a:avLst/>
            <a:gdLst>
              <a:gd name="T0" fmla="*/ 0 w 771"/>
              <a:gd name="T1" fmla="*/ 2147483647 h 2086"/>
              <a:gd name="T2" fmla="*/ 0 w 771"/>
              <a:gd name="T3" fmla="*/ 0 h 2086"/>
              <a:gd name="T4" fmla="*/ 2147483647 w 771"/>
              <a:gd name="T5" fmla="*/ 0 h 2086"/>
              <a:gd name="T6" fmla="*/ 0 60000 65536"/>
              <a:gd name="T7" fmla="*/ 0 60000 65536"/>
              <a:gd name="T8" fmla="*/ 0 60000 65536"/>
              <a:gd name="T9" fmla="*/ 0 w 771"/>
              <a:gd name="T10" fmla="*/ 0 h 2086"/>
              <a:gd name="T11" fmla="*/ 771 w 771"/>
              <a:gd name="T12" fmla="*/ 2086 h 20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1" h="2086">
                <a:moveTo>
                  <a:pt x="0" y="2086"/>
                </a:moveTo>
                <a:lnTo>
                  <a:pt x="0" y="0"/>
                </a:lnTo>
                <a:lnTo>
                  <a:pt x="771" y="0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87101" name="Group 61"/>
          <p:cNvGrpSpPr>
            <a:grpSpLocks/>
          </p:cNvGrpSpPr>
          <p:nvPr/>
        </p:nvGrpSpPr>
        <p:grpSpPr bwMode="auto">
          <a:xfrm>
            <a:off x="6011863" y="765175"/>
            <a:ext cx="496887" cy="2981325"/>
            <a:chOff x="4059" y="482"/>
            <a:chExt cx="313" cy="1878"/>
          </a:xfrm>
        </p:grpSpPr>
        <p:sp>
          <p:nvSpPr>
            <p:cNvPr id="26676" name="Text Box 62"/>
            <p:cNvSpPr txBox="1">
              <a:spLocks noChangeArrowheads="1"/>
            </p:cNvSpPr>
            <p:nvPr/>
          </p:nvSpPr>
          <p:spPr bwMode="auto">
            <a:xfrm>
              <a:off x="4105" y="482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у</a:t>
              </a:r>
              <a:r>
                <a:rPr lang="en-US" sz="24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77" name="Text Box 63"/>
            <p:cNvSpPr txBox="1">
              <a:spLocks noChangeArrowheads="1"/>
            </p:cNvSpPr>
            <p:nvPr/>
          </p:nvSpPr>
          <p:spPr bwMode="auto">
            <a:xfrm>
              <a:off x="4059" y="2069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у</a:t>
              </a:r>
              <a:r>
                <a:rPr lang="en-US" sz="24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7106" name="Text Box 66"/>
          <p:cNvSpPr txBox="1">
            <a:spLocks noChangeArrowheads="1"/>
          </p:cNvSpPr>
          <p:nvPr/>
        </p:nvSpPr>
        <p:spPr bwMode="auto">
          <a:xfrm>
            <a:off x="250825" y="2205038"/>
            <a:ext cx="31686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Функція спадає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&lt; 0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7108" name="Text Box 68"/>
          <p:cNvSpPr txBox="1">
            <a:spLocks noChangeArrowheads="1"/>
          </p:cNvSpPr>
          <p:nvPr/>
        </p:nvSpPr>
        <p:spPr bwMode="auto">
          <a:xfrm>
            <a:off x="395288" y="5445125"/>
            <a:ext cx="27717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Функція зростає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при х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&gt; 0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7110" name="Freeform 70"/>
          <p:cNvSpPr>
            <a:spLocks/>
          </p:cNvSpPr>
          <p:nvPr/>
        </p:nvSpPr>
        <p:spPr bwMode="auto">
          <a:xfrm>
            <a:off x="642938" y="1257300"/>
            <a:ext cx="171450" cy="85725"/>
          </a:xfrm>
          <a:custGeom>
            <a:avLst/>
            <a:gdLst>
              <a:gd name="T0" fmla="*/ 0 w 108"/>
              <a:gd name="T1" fmla="*/ 0 h 54"/>
              <a:gd name="T2" fmla="*/ 2147483647 w 108"/>
              <a:gd name="T3" fmla="*/ 2147483647 h 54"/>
              <a:gd name="T4" fmla="*/ 0 60000 65536"/>
              <a:gd name="T5" fmla="*/ 0 60000 65536"/>
              <a:gd name="T6" fmla="*/ 0 w 108"/>
              <a:gd name="T7" fmla="*/ 0 h 54"/>
              <a:gd name="T8" fmla="*/ 108 w 108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54">
                <a:moveTo>
                  <a:pt x="0" y="0"/>
                </a:moveTo>
                <a:lnTo>
                  <a:pt x="108" y="54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111" name="Freeform 71"/>
          <p:cNvSpPr>
            <a:spLocks/>
          </p:cNvSpPr>
          <p:nvPr/>
        </p:nvSpPr>
        <p:spPr bwMode="auto">
          <a:xfrm flipH="1">
            <a:off x="827088" y="4508500"/>
            <a:ext cx="171450" cy="85725"/>
          </a:xfrm>
          <a:custGeom>
            <a:avLst/>
            <a:gdLst>
              <a:gd name="T0" fmla="*/ 0 w 108"/>
              <a:gd name="T1" fmla="*/ 0 h 54"/>
              <a:gd name="T2" fmla="*/ 2147483647 w 108"/>
              <a:gd name="T3" fmla="*/ 2147483647 h 54"/>
              <a:gd name="T4" fmla="*/ 0 60000 65536"/>
              <a:gd name="T5" fmla="*/ 0 60000 65536"/>
              <a:gd name="T6" fmla="*/ 0 w 108"/>
              <a:gd name="T7" fmla="*/ 0 h 54"/>
              <a:gd name="T8" fmla="*/ 108 w 108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54">
                <a:moveTo>
                  <a:pt x="0" y="0"/>
                </a:moveTo>
                <a:lnTo>
                  <a:pt x="108" y="54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112" name="Freeform 72"/>
          <p:cNvSpPr>
            <a:spLocks/>
          </p:cNvSpPr>
          <p:nvPr/>
        </p:nvSpPr>
        <p:spPr bwMode="auto">
          <a:xfrm>
            <a:off x="1331913" y="2997200"/>
            <a:ext cx="171450" cy="85725"/>
          </a:xfrm>
          <a:custGeom>
            <a:avLst/>
            <a:gdLst>
              <a:gd name="T0" fmla="*/ 0 w 108"/>
              <a:gd name="T1" fmla="*/ 0 h 54"/>
              <a:gd name="T2" fmla="*/ 2147483647 w 108"/>
              <a:gd name="T3" fmla="*/ 2147483647 h 54"/>
              <a:gd name="T4" fmla="*/ 0 60000 65536"/>
              <a:gd name="T5" fmla="*/ 0 60000 65536"/>
              <a:gd name="T6" fmla="*/ 0 w 108"/>
              <a:gd name="T7" fmla="*/ 0 h 54"/>
              <a:gd name="T8" fmla="*/ 108 w 108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54">
                <a:moveTo>
                  <a:pt x="0" y="0"/>
                </a:moveTo>
                <a:lnTo>
                  <a:pt x="108" y="5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114" name="Freeform 74"/>
          <p:cNvSpPr>
            <a:spLocks/>
          </p:cNvSpPr>
          <p:nvPr/>
        </p:nvSpPr>
        <p:spPr bwMode="auto">
          <a:xfrm flipH="1">
            <a:off x="1476375" y="6237288"/>
            <a:ext cx="171450" cy="85725"/>
          </a:xfrm>
          <a:custGeom>
            <a:avLst/>
            <a:gdLst>
              <a:gd name="T0" fmla="*/ 0 w 108"/>
              <a:gd name="T1" fmla="*/ 0 h 54"/>
              <a:gd name="T2" fmla="*/ 2147483647 w 108"/>
              <a:gd name="T3" fmla="*/ 2147483647 h 54"/>
              <a:gd name="T4" fmla="*/ 0 60000 65536"/>
              <a:gd name="T5" fmla="*/ 0 60000 65536"/>
              <a:gd name="T6" fmla="*/ 0 w 108"/>
              <a:gd name="T7" fmla="*/ 0 h 54"/>
              <a:gd name="T8" fmla="*/ 108 w 108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54">
                <a:moveTo>
                  <a:pt x="0" y="0"/>
                </a:moveTo>
                <a:lnTo>
                  <a:pt x="108" y="5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115" name="Text Box 75"/>
          <p:cNvSpPr txBox="1">
            <a:spLocks noChangeArrowheads="1"/>
          </p:cNvSpPr>
          <p:nvPr/>
        </p:nvSpPr>
        <p:spPr bwMode="auto">
          <a:xfrm>
            <a:off x="3492500" y="5373688"/>
            <a:ext cx="5461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Більшому значенню аргумента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відповідає  менше значення функції </a:t>
            </a:r>
          </a:p>
        </p:txBody>
      </p:sp>
      <p:sp>
        <p:nvSpPr>
          <p:cNvPr id="87116" name="Text Box 76"/>
          <p:cNvSpPr txBox="1">
            <a:spLocks noChangeArrowheads="1"/>
          </p:cNvSpPr>
          <p:nvPr/>
        </p:nvSpPr>
        <p:spPr bwMode="auto">
          <a:xfrm>
            <a:off x="3524250" y="5445125"/>
            <a:ext cx="5318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Більшому значенню аргумента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відповідає більше значення функції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7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7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8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7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7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8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8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87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87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87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87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87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87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87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8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87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3" dur="1000"/>
                                        <p:tgtEl>
                                          <p:spTgt spid="8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87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87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0" dur="1000"/>
                                        <p:tgtEl>
                                          <p:spTgt spid="87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8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8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3" dur="1000"/>
                                        <p:tgtEl>
                                          <p:spTgt spid="8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83" grpId="0" animBg="1"/>
      <p:bldP spid="87083" grpId="1" animBg="1"/>
      <p:bldP spid="87084" grpId="0" animBg="1"/>
      <p:bldP spid="87084" grpId="1" animBg="1"/>
      <p:bldP spid="87099" grpId="0" animBg="1"/>
      <p:bldP spid="87100" grpId="0" animBg="1"/>
      <p:bldP spid="87106" grpId="0"/>
      <p:bldP spid="87108" grpId="0"/>
      <p:bldP spid="87110" grpId="0" animBg="1"/>
      <p:bldP spid="87111" grpId="0" animBg="1"/>
      <p:bldP spid="87112" grpId="0" animBg="1"/>
      <p:bldP spid="87114" grpId="0" animBg="1"/>
      <p:bldP spid="87115" grpId="0"/>
      <p:bldP spid="87115" grpId="1"/>
      <p:bldP spid="871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02" name="Freeform 66"/>
          <p:cNvSpPr>
            <a:spLocks/>
          </p:cNvSpPr>
          <p:nvPr/>
        </p:nvSpPr>
        <p:spPr bwMode="auto">
          <a:xfrm>
            <a:off x="6546850" y="304800"/>
            <a:ext cx="1265238" cy="5603875"/>
          </a:xfrm>
          <a:custGeom>
            <a:avLst/>
            <a:gdLst>
              <a:gd name="T0" fmla="*/ 0 w 797"/>
              <a:gd name="T1" fmla="*/ 2147483647 h 3530"/>
              <a:gd name="T2" fmla="*/ 2147483647 w 797"/>
              <a:gd name="T3" fmla="*/ 2147483647 h 3530"/>
              <a:gd name="T4" fmla="*/ 2147483647 w 797"/>
              <a:gd name="T5" fmla="*/ 0 h 3530"/>
              <a:gd name="T6" fmla="*/ 0 60000 65536"/>
              <a:gd name="T7" fmla="*/ 0 60000 65536"/>
              <a:gd name="T8" fmla="*/ 0 60000 65536"/>
              <a:gd name="T9" fmla="*/ 0 w 797"/>
              <a:gd name="T10" fmla="*/ 0 h 3530"/>
              <a:gd name="T11" fmla="*/ 797 w 797"/>
              <a:gd name="T12" fmla="*/ 3530 h 35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7" h="3530">
                <a:moveTo>
                  <a:pt x="0" y="3530"/>
                </a:moveTo>
                <a:lnTo>
                  <a:pt x="797" y="2359"/>
                </a:lnTo>
                <a:lnTo>
                  <a:pt x="797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136" name="Freeform 33"/>
          <p:cNvSpPr>
            <a:spLocks/>
          </p:cNvSpPr>
          <p:nvPr/>
        </p:nvSpPr>
        <p:spPr bwMode="auto">
          <a:xfrm>
            <a:off x="4356100" y="952500"/>
            <a:ext cx="4321175" cy="5260975"/>
          </a:xfrm>
          <a:custGeom>
            <a:avLst/>
            <a:gdLst>
              <a:gd name="T0" fmla="*/ 0 w 1815"/>
              <a:gd name="T1" fmla="*/ 2147483647 h 2724"/>
              <a:gd name="T2" fmla="*/ 2147483647 w 1815"/>
              <a:gd name="T3" fmla="*/ 2147483647 h 2724"/>
              <a:gd name="T4" fmla="*/ 2147483647 w 1815"/>
              <a:gd name="T5" fmla="*/ 2147483647 h 2724"/>
              <a:gd name="T6" fmla="*/ 2147483647 w 1815"/>
              <a:gd name="T7" fmla="*/ 2147483647 h 2724"/>
              <a:gd name="T8" fmla="*/ 2147483647 w 1815"/>
              <a:gd name="T9" fmla="*/ 2147483647 h 2724"/>
              <a:gd name="T10" fmla="*/ 2147483647 w 1815"/>
              <a:gd name="T11" fmla="*/ 2147483647 h 2724"/>
              <a:gd name="T12" fmla="*/ 2147483647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5"/>
              <a:gd name="T22" fmla="*/ 0 h 2724"/>
              <a:gd name="T23" fmla="*/ 1815 w 1815"/>
              <a:gd name="T24" fmla="*/ 2724 h 27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394" name="Text Box 58"/>
          <p:cNvSpPr txBox="1">
            <a:spLocks noChangeArrowheads="1"/>
          </p:cNvSpPr>
          <p:nvPr/>
        </p:nvSpPr>
        <p:spPr bwMode="auto">
          <a:xfrm>
            <a:off x="107950" y="115888"/>
            <a:ext cx="4537075" cy="600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Парабола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цікавих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властивостей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широко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техніці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симетрії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параболи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є точка, яку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фокусом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параболи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точці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світла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відбиті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параболи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промені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йдуть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паралельно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властивість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виготовленні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прожекторів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локаторів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приладів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Фокусом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параболи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у = х</a:t>
            </a:r>
            <a:r>
              <a:rPr lang="ru-RU" sz="24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є  точка </a:t>
            </a:r>
          </a:p>
        </p:txBody>
      </p:sp>
      <p:sp>
        <p:nvSpPr>
          <p:cNvPr id="142403" name="Freeform 67"/>
          <p:cNvSpPr>
            <a:spLocks/>
          </p:cNvSpPr>
          <p:nvPr/>
        </p:nvSpPr>
        <p:spPr bwMode="auto">
          <a:xfrm>
            <a:off x="5221288" y="304800"/>
            <a:ext cx="1236662" cy="5565775"/>
          </a:xfrm>
          <a:custGeom>
            <a:avLst/>
            <a:gdLst>
              <a:gd name="T0" fmla="*/ 2147483647 w 779"/>
              <a:gd name="T1" fmla="*/ 2147483647 h 3506"/>
              <a:gd name="T2" fmla="*/ 0 w 779"/>
              <a:gd name="T3" fmla="*/ 2147483647 h 3506"/>
              <a:gd name="T4" fmla="*/ 0 w 779"/>
              <a:gd name="T5" fmla="*/ 0 h 3506"/>
              <a:gd name="T6" fmla="*/ 0 60000 65536"/>
              <a:gd name="T7" fmla="*/ 0 60000 65536"/>
              <a:gd name="T8" fmla="*/ 0 60000 65536"/>
              <a:gd name="T9" fmla="*/ 0 w 779"/>
              <a:gd name="T10" fmla="*/ 0 h 3506"/>
              <a:gd name="T11" fmla="*/ 779 w 779"/>
              <a:gd name="T12" fmla="*/ 3506 h 35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9" h="3506">
                <a:moveTo>
                  <a:pt x="779" y="3506"/>
                </a:moveTo>
                <a:lnTo>
                  <a:pt x="0" y="2359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04" name="Freeform 68"/>
          <p:cNvSpPr>
            <a:spLocks/>
          </p:cNvSpPr>
          <p:nvPr/>
        </p:nvSpPr>
        <p:spPr bwMode="auto">
          <a:xfrm>
            <a:off x="6572250" y="234950"/>
            <a:ext cx="882650" cy="5648325"/>
          </a:xfrm>
          <a:custGeom>
            <a:avLst/>
            <a:gdLst>
              <a:gd name="T0" fmla="*/ 0 w 556"/>
              <a:gd name="T1" fmla="*/ 2147483647 h 3558"/>
              <a:gd name="T2" fmla="*/ 2147483647 w 556"/>
              <a:gd name="T3" fmla="*/ 2147483647 h 3558"/>
              <a:gd name="T4" fmla="*/ 2147483647 w 556"/>
              <a:gd name="T5" fmla="*/ 0 h 3558"/>
              <a:gd name="T6" fmla="*/ 0 60000 65536"/>
              <a:gd name="T7" fmla="*/ 0 60000 65536"/>
              <a:gd name="T8" fmla="*/ 0 60000 65536"/>
              <a:gd name="T9" fmla="*/ 0 w 556"/>
              <a:gd name="T10" fmla="*/ 0 h 3558"/>
              <a:gd name="T11" fmla="*/ 556 w 556"/>
              <a:gd name="T12" fmla="*/ 3558 h 35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3558">
                <a:moveTo>
                  <a:pt x="0" y="3558"/>
                </a:moveTo>
                <a:lnTo>
                  <a:pt x="554" y="3084"/>
                </a:lnTo>
                <a:lnTo>
                  <a:pt x="556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05" name="Freeform 69"/>
          <p:cNvSpPr>
            <a:spLocks/>
          </p:cNvSpPr>
          <p:nvPr/>
        </p:nvSpPr>
        <p:spPr bwMode="auto">
          <a:xfrm>
            <a:off x="5580063" y="311150"/>
            <a:ext cx="865187" cy="5565775"/>
          </a:xfrm>
          <a:custGeom>
            <a:avLst/>
            <a:gdLst>
              <a:gd name="T0" fmla="*/ 2147483647 w 545"/>
              <a:gd name="T1" fmla="*/ 2147483647 h 3506"/>
              <a:gd name="T2" fmla="*/ 0 w 545"/>
              <a:gd name="T3" fmla="*/ 2147483647 h 3506"/>
              <a:gd name="T4" fmla="*/ 2147483647 w 545"/>
              <a:gd name="T5" fmla="*/ 0 h 3506"/>
              <a:gd name="T6" fmla="*/ 0 60000 65536"/>
              <a:gd name="T7" fmla="*/ 0 60000 65536"/>
              <a:gd name="T8" fmla="*/ 0 60000 65536"/>
              <a:gd name="T9" fmla="*/ 0 w 545"/>
              <a:gd name="T10" fmla="*/ 0 h 3506"/>
              <a:gd name="T11" fmla="*/ 545 w 545"/>
              <a:gd name="T12" fmla="*/ 3506 h 35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5" h="3506">
                <a:moveTo>
                  <a:pt x="545" y="3506"/>
                </a:moveTo>
                <a:lnTo>
                  <a:pt x="0" y="3036"/>
                </a:lnTo>
                <a:lnTo>
                  <a:pt x="13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06" name="Freeform 70"/>
          <p:cNvSpPr>
            <a:spLocks/>
          </p:cNvSpPr>
          <p:nvPr/>
        </p:nvSpPr>
        <p:spPr bwMode="auto">
          <a:xfrm>
            <a:off x="6565900" y="311150"/>
            <a:ext cx="457200" cy="5584825"/>
          </a:xfrm>
          <a:custGeom>
            <a:avLst/>
            <a:gdLst>
              <a:gd name="T0" fmla="*/ 0 w 288"/>
              <a:gd name="T1" fmla="*/ 2147483647 h 3518"/>
              <a:gd name="T2" fmla="*/ 2147483647 w 288"/>
              <a:gd name="T3" fmla="*/ 2147483647 h 3518"/>
              <a:gd name="T4" fmla="*/ 2147483647 w 288"/>
              <a:gd name="T5" fmla="*/ 0 h 3518"/>
              <a:gd name="T6" fmla="*/ 0 60000 65536"/>
              <a:gd name="T7" fmla="*/ 0 60000 65536"/>
              <a:gd name="T8" fmla="*/ 0 60000 65536"/>
              <a:gd name="T9" fmla="*/ 0 w 288"/>
              <a:gd name="T10" fmla="*/ 0 h 3518"/>
              <a:gd name="T11" fmla="*/ 288 w 288"/>
              <a:gd name="T12" fmla="*/ 3518 h 3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3518">
                <a:moveTo>
                  <a:pt x="0" y="3518"/>
                </a:moveTo>
                <a:lnTo>
                  <a:pt x="287" y="3489"/>
                </a:lnTo>
                <a:lnTo>
                  <a:pt x="288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07" name="Freeform 71"/>
          <p:cNvSpPr>
            <a:spLocks/>
          </p:cNvSpPr>
          <p:nvPr/>
        </p:nvSpPr>
        <p:spPr bwMode="auto">
          <a:xfrm>
            <a:off x="6007100" y="234950"/>
            <a:ext cx="431800" cy="5667375"/>
          </a:xfrm>
          <a:custGeom>
            <a:avLst/>
            <a:gdLst>
              <a:gd name="T0" fmla="*/ 2147483647 w 272"/>
              <a:gd name="T1" fmla="*/ 2147483647 h 3570"/>
              <a:gd name="T2" fmla="*/ 2147483647 w 272"/>
              <a:gd name="T3" fmla="*/ 2147483647 h 3570"/>
              <a:gd name="T4" fmla="*/ 0 w 272"/>
              <a:gd name="T5" fmla="*/ 0 h 3570"/>
              <a:gd name="T6" fmla="*/ 0 60000 65536"/>
              <a:gd name="T7" fmla="*/ 0 60000 65536"/>
              <a:gd name="T8" fmla="*/ 0 60000 65536"/>
              <a:gd name="T9" fmla="*/ 0 w 272"/>
              <a:gd name="T10" fmla="*/ 0 h 3570"/>
              <a:gd name="T11" fmla="*/ 272 w 272"/>
              <a:gd name="T12" fmla="*/ 3570 h 35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3570">
                <a:moveTo>
                  <a:pt x="272" y="3570"/>
                </a:moveTo>
                <a:lnTo>
                  <a:pt x="3" y="3537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08" name="Freeform 72"/>
          <p:cNvSpPr>
            <a:spLocks/>
          </p:cNvSpPr>
          <p:nvPr/>
        </p:nvSpPr>
        <p:spPr bwMode="auto">
          <a:xfrm>
            <a:off x="6578600" y="412750"/>
            <a:ext cx="190500" cy="5726113"/>
          </a:xfrm>
          <a:custGeom>
            <a:avLst/>
            <a:gdLst>
              <a:gd name="T0" fmla="*/ 0 w 120"/>
              <a:gd name="T1" fmla="*/ 2147483647 h 3607"/>
              <a:gd name="T2" fmla="*/ 2147483647 w 120"/>
              <a:gd name="T3" fmla="*/ 2147483647 h 3607"/>
              <a:gd name="T4" fmla="*/ 2147483647 w 120"/>
              <a:gd name="T5" fmla="*/ 0 h 3607"/>
              <a:gd name="T6" fmla="*/ 0 60000 65536"/>
              <a:gd name="T7" fmla="*/ 0 60000 65536"/>
              <a:gd name="T8" fmla="*/ 0 60000 65536"/>
              <a:gd name="T9" fmla="*/ 0 w 120"/>
              <a:gd name="T10" fmla="*/ 0 h 3607"/>
              <a:gd name="T11" fmla="*/ 120 w 120"/>
              <a:gd name="T12" fmla="*/ 3607 h 3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" h="3607">
                <a:moveTo>
                  <a:pt x="0" y="3482"/>
                </a:moveTo>
                <a:lnTo>
                  <a:pt x="98" y="3607"/>
                </a:lnTo>
                <a:lnTo>
                  <a:pt x="120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09" name="Freeform 73"/>
          <p:cNvSpPr>
            <a:spLocks/>
          </p:cNvSpPr>
          <p:nvPr/>
        </p:nvSpPr>
        <p:spPr bwMode="auto">
          <a:xfrm>
            <a:off x="6300788" y="488950"/>
            <a:ext cx="150812" cy="5649913"/>
          </a:xfrm>
          <a:custGeom>
            <a:avLst/>
            <a:gdLst>
              <a:gd name="T0" fmla="*/ 2147483647 w 95"/>
              <a:gd name="T1" fmla="*/ 2147483647 h 3559"/>
              <a:gd name="T2" fmla="*/ 0 w 95"/>
              <a:gd name="T3" fmla="*/ 2147483647 h 3559"/>
              <a:gd name="T4" fmla="*/ 2147483647 w 95"/>
              <a:gd name="T5" fmla="*/ 0 h 3559"/>
              <a:gd name="T6" fmla="*/ 0 60000 65536"/>
              <a:gd name="T7" fmla="*/ 0 60000 65536"/>
              <a:gd name="T8" fmla="*/ 0 60000 65536"/>
              <a:gd name="T9" fmla="*/ 0 w 95"/>
              <a:gd name="T10" fmla="*/ 0 h 3559"/>
              <a:gd name="T11" fmla="*/ 95 w 95"/>
              <a:gd name="T12" fmla="*/ 3559 h 35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" h="3559">
                <a:moveTo>
                  <a:pt x="95" y="3430"/>
                </a:moveTo>
                <a:lnTo>
                  <a:pt x="0" y="3559"/>
                </a:lnTo>
                <a:lnTo>
                  <a:pt x="23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10" name="Freeform 74"/>
          <p:cNvSpPr>
            <a:spLocks/>
          </p:cNvSpPr>
          <p:nvPr/>
        </p:nvSpPr>
        <p:spPr bwMode="auto">
          <a:xfrm>
            <a:off x="6515100" y="260350"/>
            <a:ext cx="1588" cy="5918200"/>
          </a:xfrm>
          <a:custGeom>
            <a:avLst/>
            <a:gdLst>
              <a:gd name="T0" fmla="*/ 0 w 1"/>
              <a:gd name="T1" fmla="*/ 2147483647 h 3728"/>
              <a:gd name="T2" fmla="*/ 0 w 1"/>
              <a:gd name="T3" fmla="*/ 2147483647 h 3728"/>
              <a:gd name="T4" fmla="*/ 0 w 1"/>
              <a:gd name="T5" fmla="*/ 0 h 3728"/>
              <a:gd name="T6" fmla="*/ 0 60000 65536"/>
              <a:gd name="T7" fmla="*/ 0 60000 65536"/>
              <a:gd name="T8" fmla="*/ 0 60000 65536"/>
              <a:gd name="T9" fmla="*/ 0 w 1"/>
              <a:gd name="T10" fmla="*/ 0 h 3728"/>
              <a:gd name="T11" fmla="*/ 1 w 1"/>
              <a:gd name="T12" fmla="*/ 3728 h 37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3728">
                <a:moveTo>
                  <a:pt x="0" y="3728"/>
                </a:moveTo>
                <a:lnTo>
                  <a:pt x="0" y="3424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 type="stealth" w="lg" len="lg"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1476375" y="5480050"/>
          <a:ext cx="1296988" cy="1223963"/>
        </p:xfrm>
        <a:graphic>
          <a:graphicData uri="http://schemas.openxmlformats.org/presentationml/2006/ole">
            <p:oleObj spid="_x0000_s5134" name="Формула" r:id="rId4" imgW="418918" imgH="431613" progId="Equation.3">
              <p:embed/>
            </p:oleObj>
          </a:graphicData>
        </a:graphic>
      </p:graphicFrame>
      <p:grpSp>
        <p:nvGrpSpPr>
          <p:cNvPr id="142419" name="Group 83"/>
          <p:cNvGrpSpPr>
            <a:grpSpLocks/>
          </p:cNvGrpSpPr>
          <p:nvPr/>
        </p:nvGrpSpPr>
        <p:grpSpPr bwMode="auto">
          <a:xfrm>
            <a:off x="4140200" y="19050"/>
            <a:ext cx="4895850" cy="6478588"/>
            <a:chOff x="2608" y="12"/>
            <a:chExt cx="3084" cy="4081"/>
          </a:xfrm>
        </p:grpSpPr>
        <p:sp>
          <p:nvSpPr>
            <p:cNvPr id="5152" name="Text Box 76"/>
            <p:cNvSpPr txBox="1">
              <a:spLocks noChangeArrowheads="1"/>
            </p:cNvSpPr>
            <p:nvPr/>
          </p:nvSpPr>
          <p:spPr bwMode="auto">
            <a:xfrm>
              <a:off x="5421" y="3549"/>
              <a:ext cx="2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х</a:t>
              </a:r>
            </a:p>
          </p:txBody>
        </p:sp>
        <p:sp>
          <p:nvSpPr>
            <p:cNvPr id="5153" name="Text Box 77"/>
            <p:cNvSpPr txBox="1">
              <a:spLocks noChangeArrowheads="1"/>
            </p:cNvSpPr>
            <p:nvPr/>
          </p:nvSpPr>
          <p:spPr bwMode="auto">
            <a:xfrm>
              <a:off x="4105" y="28"/>
              <a:ext cx="2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у</a:t>
              </a:r>
            </a:p>
          </p:txBody>
        </p:sp>
        <p:sp>
          <p:nvSpPr>
            <p:cNvPr id="5154" name="Line 78"/>
            <p:cNvSpPr>
              <a:spLocks noChangeShapeType="1"/>
            </p:cNvSpPr>
            <p:nvPr/>
          </p:nvSpPr>
          <p:spPr bwMode="auto">
            <a:xfrm>
              <a:off x="2608" y="3912"/>
              <a:ext cx="30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155" name="Freeform 79"/>
            <p:cNvSpPr>
              <a:spLocks/>
            </p:cNvSpPr>
            <p:nvPr/>
          </p:nvSpPr>
          <p:spPr bwMode="auto">
            <a:xfrm>
              <a:off x="4108" y="12"/>
              <a:ext cx="12" cy="4081"/>
            </a:xfrm>
            <a:custGeom>
              <a:avLst/>
              <a:gdLst>
                <a:gd name="T0" fmla="*/ 0 w 12"/>
                <a:gd name="T1" fmla="*/ 4081 h 4081"/>
                <a:gd name="T2" fmla="*/ 12 w 12"/>
                <a:gd name="T3" fmla="*/ 0 h 4081"/>
                <a:gd name="T4" fmla="*/ 0 60000 65536"/>
                <a:gd name="T5" fmla="*/ 0 60000 65536"/>
                <a:gd name="T6" fmla="*/ 0 w 12"/>
                <a:gd name="T7" fmla="*/ 0 h 4081"/>
                <a:gd name="T8" fmla="*/ 12 w 12"/>
                <a:gd name="T9" fmla="*/ 4081 h 408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" h="4081">
                  <a:moveTo>
                    <a:pt x="0" y="4081"/>
                  </a:moveTo>
                  <a:lnTo>
                    <a:pt x="12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grpSp>
        <p:nvGrpSpPr>
          <p:cNvPr id="142418" name="Group 82"/>
          <p:cNvGrpSpPr>
            <a:grpSpLocks/>
          </p:cNvGrpSpPr>
          <p:nvPr/>
        </p:nvGrpSpPr>
        <p:grpSpPr bwMode="auto">
          <a:xfrm>
            <a:off x="6516688" y="5345113"/>
            <a:ext cx="1031875" cy="1265237"/>
            <a:chOff x="4105" y="3367"/>
            <a:chExt cx="650" cy="797"/>
          </a:xfrm>
        </p:grpSpPr>
        <p:sp>
          <p:nvSpPr>
            <p:cNvPr id="5150" name="Text Box 80"/>
            <p:cNvSpPr txBox="1">
              <a:spLocks noChangeArrowheads="1"/>
            </p:cNvSpPr>
            <p:nvPr/>
          </p:nvSpPr>
          <p:spPr bwMode="auto">
            <a:xfrm>
              <a:off x="4558" y="3912"/>
              <a:ext cx="19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5151" name="Freeform 81"/>
            <p:cNvSpPr>
              <a:spLocks/>
            </p:cNvSpPr>
            <p:nvPr/>
          </p:nvSpPr>
          <p:spPr bwMode="auto">
            <a:xfrm>
              <a:off x="4105" y="3367"/>
              <a:ext cx="544" cy="545"/>
            </a:xfrm>
            <a:custGeom>
              <a:avLst/>
              <a:gdLst>
                <a:gd name="T0" fmla="*/ 544 w 544"/>
                <a:gd name="T1" fmla="*/ 430 h 590"/>
                <a:gd name="T2" fmla="*/ 544 w 544"/>
                <a:gd name="T3" fmla="*/ 0 h 590"/>
                <a:gd name="T4" fmla="*/ 0 w 544"/>
                <a:gd name="T5" fmla="*/ 0 h 590"/>
                <a:gd name="T6" fmla="*/ 0 60000 65536"/>
                <a:gd name="T7" fmla="*/ 0 60000 65536"/>
                <a:gd name="T8" fmla="*/ 0 60000 65536"/>
                <a:gd name="T9" fmla="*/ 0 w 544"/>
                <a:gd name="T10" fmla="*/ 0 h 590"/>
                <a:gd name="T11" fmla="*/ 544 w 544"/>
                <a:gd name="T12" fmla="*/ 590 h 5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4" h="590">
                  <a:moveTo>
                    <a:pt x="544" y="590"/>
                  </a:moveTo>
                  <a:lnTo>
                    <a:pt x="544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sp>
        <p:nvSpPr>
          <p:cNvPr id="5148" name="AutoShape 65"/>
          <p:cNvSpPr>
            <a:spLocks noChangeArrowheads="1"/>
          </p:cNvSpPr>
          <p:nvPr/>
        </p:nvSpPr>
        <p:spPr bwMode="auto">
          <a:xfrm>
            <a:off x="6443663" y="5851525"/>
            <a:ext cx="144462" cy="142875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365" name="AutoShape 29"/>
          <p:cNvSpPr>
            <a:spLocks noChangeArrowheads="1"/>
          </p:cNvSpPr>
          <p:nvPr/>
        </p:nvSpPr>
        <p:spPr bwMode="auto">
          <a:xfrm>
            <a:off x="6443663" y="5849938"/>
            <a:ext cx="144462" cy="142875"/>
          </a:xfrm>
          <a:prstGeom prst="flowChartConnector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14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14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14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3000"/>
                                        <p:tgtEl>
                                          <p:spTgt spid="14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3000"/>
                                        <p:tgtEl>
                                          <p:spTgt spid="14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3000"/>
                                        <p:tgtEl>
                                          <p:spTgt spid="14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3000"/>
                                        <p:tgtEl>
                                          <p:spTgt spid="14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3000"/>
                                        <p:tgtEl>
                                          <p:spTgt spid="14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3000"/>
                                        <p:tgtEl>
                                          <p:spTgt spid="14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3000"/>
                                        <p:tgtEl>
                                          <p:spTgt spid="14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2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402" grpId="0" animBg="1"/>
      <p:bldP spid="142403" grpId="0" animBg="1"/>
      <p:bldP spid="142404" grpId="0" animBg="1"/>
      <p:bldP spid="142405" grpId="0" animBg="1"/>
      <p:bldP spid="142406" grpId="0" animBg="1"/>
      <p:bldP spid="142407" grpId="0" animBg="1"/>
      <p:bldP spid="142408" grpId="0" animBg="1"/>
      <p:bldP spid="142409" grpId="0" animBg="1"/>
      <p:bldP spid="142410" grpId="0" animBg="1"/>
      <p:bldP spid="1423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3"/>
          <p:cNvSpPr txBox="1">
            <a:spLocks noChangeArrowheads="1"/>
          </p:cNvSpPr>
          <p:nvPr/>
        </p:nvSpPr>
        <p:spPr bwMode="auto">
          <a:xfrm>
            <a:off x="2984500" y="269875"/>
            <a:ext cx="57372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600" b="1" i="1">
                <a:solidFill>
                  <a:srgbClr val="FF0000"/>
                </a:solidFill>
                <a:latin typeface="Times New Roman" pitchFamily="18" charset="0"/>
              </a:rPr>
              <a:t> y= ax</a:t>
            </a:r>
            <a:r>
              <a:rPr lang="en-US" sz="6600" b="1" i="1" baseline="30000">
                <a:solidFill>
                  <a:srgbClr val="FF0000"/>
                </a:solidFill>
                <a:latin typeface="Times New Roman" pitchFamily="18" charset="0"/>
              </a:rPr>
              <a:t>2 </a:t>
            </a:r>
            <a:r>
              <a:rPr lang="en-US" sz="6600" b="1" i="1">
                <a:solidFill>
                  <a:srgbClr val="FF0000"/>
                </a:solidFill>
                <a:latin typeface="Times New Roman" pitchFamily="18" charset="0"/>
              </a:rPr>
              <a:t>+bx + c</a:t>
            </a:r>
            <a:endParaRPr lang="ru-RU" sz="66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0825" y="111125"/>
            <a:ext cx="29527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4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≠</a:t>
            </a:r>
            <a:r>
              <a:rPr lang="en-US" sz="4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0,   c </a:t>
            </a:r>
            <a:r>
              <a:rPr lang="en-US" sz="4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/>
              </a:rPr>
              <a:t>≠</a:t>
            </a:r>
            <a:r>
              <a:rPr lang="en-US" sz="4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0</a:t>
            </a:r>
            <a:endParaRPr lang="ru-RU" sz="40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242825" y="1484784"/>
            <a:ext cx="7722616" cy="1439946"/>
          </a:xfrm>
          <a:prstGeom prst="rect">
            <a:avLst/>
          </a:prstGeom>
          <a:blipFill rotWithShape="1">
            <a:blip r:embed="rId2"/>
            <a:stretch>
              <a:fillRect l="-2368" b="-13136"/>
            </a:stretch>
          </a:blipFill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5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07504" y="2708920"/>
            <a:ext cx="9144000" cy="2795573"/>
          </a:xfrm>
          <a:prstGeom prst="rect">
            <a:avLst/>
          </a:prstGeom>
          <a:blipFill rotWithShape="1">
            <a:blip r:embed="rId3"/>
            <a:stretch>
              <a:fillRect l="-4067" b="-6318"/>
            </a:stretch>
          </a:blipFill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51720" y="4221088"/>
            <a:ext cx="6948264" cy="1564211"/>
          </a:xfrm>
          <a:prstGeom prst="rect">
            <a:avLst/>
          </a:prstGeom>
          <a:blipFill rotWithShape="1">
            <a:blip r:embed="rId4"/>
            <a:stretch>
              <a:fillRect l="-5356" b="-1206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489</Words>
  <Application>Microsoft Office PowerPoint</Application>
  <PresentationFormat>Экран (4:3)</PresentationFormat>
  <Paragraphs>255</Paragraphs>
  <Slides>20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Calibri</vt:lpstr>
      <vt:lpstr>Arial</vt:lpstr>
      <vt:lpstr>Times New Roman</vt:lpstr>
      <vt:lpstr>Symbol</vt:lpstr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Тетяна Василівна</cp:lastModifiedBy>
  <cp:revision>60</cp:revision>
  <dcterms:modified xsi:type="dcterms:W3CDTF">2014-11-23T21:28:42Z</dcterms:modified>
</cp:coreProperties>
</file>