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1DA"/>
    <a:srgbClr val="2D3BBD"/>
    <a:srgbClr val="F496BE"/>
    <a:srgbClr val="13ED95"/>
    <a:srgbClr val="FF9999"/>
    <a:srgbClr val="F3F9FB"/>
    <a:srgbClr val="C5E4E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B5B44F-562C-444F-A2FD-A129182A55C6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0B7567-E20C-4E3D-99D8-2D081E8B2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60D815-FB4A-4A36-A857-21EB4BBDC7A1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FABA8E-0395-4AB2-9EFC-E925791D9049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9BA59B-EA70-4BB5-B55B-F252E82111E0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DE835E-8DF1-4974-8BDD-501C9E325527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EE9BF-C523-48F0-BEC0-D21278EAF583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58113-C16E-4958-9CB6-3579CF536B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46849-9173-40A6-B59F-6FA8C6E846DB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CB425-6B3F-48EE-BE4C-35DC98F40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F67F-5036-453A-9274-4B4AA04F0136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7925-0335-4B4D-8133-F75E43E07D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35208-9D65-41C1-A320-3C2DFC48D9C6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6D00F-5077-4878-82B3-23ACCAD36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169BF-A50C-4821-9CE8-FFCD9CF417AC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E44CF-FD83-4B12-8CBF-A1CB64213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DA649-DCBF-457D-BE01-058D249B7118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8B1CC-C369-439D-8A45-4C8695A1C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306CA-11A4-443C-8B01-8A291FA73930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46152-E285-4607-ABAB-675AC393F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D9088-78CF-4416-BEE7-F93D8EE667F9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23820-F058-431E-97EE-CB701338C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2A87C-B78F-4DBC-929D-A2349531B768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796E0-1218-42B9-AAB2-3AC47E2BC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A9295-BDC3-4A2B-B247-3C9E2A7DB697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2A40C-09DD-4415-861A-1DAF1A399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A471-517A-4710-B09B-4D676F0E2B47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07BF0-A4BE-414A-9AC3-82449D866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0DAE6">
                <a:alpha val="0"/>
              </a:srgbClr>
            </a:gs>
            <a:gs pos="50000">
              <a:srgbClr val="C5E4ED"/>
            </a:gs>
            <a:gs pos="100000">
              <a:srgbClr val="F3F9F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B31811-8A8D-4110-BF83-0A77C5A3251D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1605D6-FD93-4623-A600-9E08E61FF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gif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770413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b="1" i="1">
                <a:solidFill>
                  <a:srgbClr val="FF0000"/>
                </a:solidFill>
              </a:rPr>
              <a:t>         </a:t>
            </a:r>
            <a:r>
              <a:rPr lang="uk-UA" sz="4400" b="1" i="1">
                <a:solidFill>
                  <a:srgbClr val="FF0000"/>
                </a:solidFill>
              </a:rPr>
              <a:t>Функція    </a:t>
            </a:r>
            <a:r>
              <a:rPr lang="uk-UA" sz="4400"/>
              <a:t> </a:t>
            </a:r>
            <a:r>
              <a:rPr lang="en-US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4400" b="1" i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400" b="1" i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uk-UA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її графік та властивості.</a:t>
            </a:r>
            <a:r>
              <a:rPr lang="uk-UA" sz="4400" b="1" i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i="1" baseline="30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84213" y="1773238"/>
            <a:ext cx="16637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4800" b="1" i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5818" name="Group 42"/>
          <p:cNvGraphicFramePr>
            <a:graphicFrameLocks noGrp="1"/>
          </p:cNvGraphicFramePr>
          <p:nvPr/>
        </p:nvGraphicFramePr>
        <p:xfrm>
          <a:off x="395288" y="5229225"/>
          <a:ext cx="6380162" cy="1401763"/>
        </p:xfrm>
        <a:graphic>
          <a:graphicData uri="http://schemas.openxmlformats.org/drawingml/2006/table">
            <a:tbl>
              <a:tblPr/>
              <a:tblGrid>
                <a:gridCol w="798512"/>
                <a:gridCol w="798513"/>
                <a:gridCol w="796925"/>
                <a:gridCol w="796925"/>
                <a:gridCol w="796925"/>
                <a:gridCol w="798512"/>
                <a:gridCol w="795338"/>
                <a:gridCol w="798512"/>
              </a:tblGrid>
              <a:tr h="700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- 3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- 2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0 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4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19" name="Text Box 43"/>
          <p:cNvSpPr txBox="1">
            <a:spLocks noChangeArrowheads="1"/>
          </p:cNvSpPr>
          <p:nvPr/>
        </p:nvSpPr>
        <p:spPr bwMode="auto">
          <a:xfrm>
            <a:off x="1403350" y="5876925"/>
            <a:ext cx="379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9</a:t>
            </a:r>
            <a:endParaRPr lang="ru-RU" sz="40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0" name="Text Box 44"/>
          <p:cNvSpPr txBox="1">
            <a:spLocks noChangeArrowheads="1"/>
          </p:cNvSpPr>
          <p:nvPr/>
        </p:nvSpPr>
        <p:spPr bwMode="auto">
          <a:xfrm>
            <a:off x="2195513" y="5876925"/>
            <a:ext cx="379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4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1" name="Text Box 45"/>
          <p:cNvSpPr txBox="1">
            <a:spLocks noChangeArrowheads="1"/>
          </p:cNvSpPr>
          <p:nvPr/>
        </p:nvSpPr>
        <p:spPr bwMode="auto">
          <a:xfrm>
            <a:off x="2987675" y="5876925"/>
            <a:ext cx="379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1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2" name="Text Box 46"/>
          <p:cNvSpPr txBox="1">
            <a:spLocks noChangeArrowheads="1"/>
          </p:cNvSpPr>
          <p:nvPr/>
        </p:nvSpPr>
        <p:spPr bwMode="auto">
          <a:xfrm>
            <a:off x="3779838" y="5876925"/>
            <a:ext cx="379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0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3" name="Text Box 47"/>
          <p:cNvSpPr txBox="1">
            <a:spLocks noChangeArrowheads="1"/>
          </p:cNvSpPr>
          <p:nvPr/>
        </p:nvSpPr>
        <p:spPr bwMode="auto">
          <a:xfrm>
            <a:off x="4572000" y="5876925"/>
            <a:ext cx="379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1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4" name="Text Box 48"/>
          <p:cNvSpPr txBox="1">
            <a:spLocks noChangeArrowheads="1"/>
          </p:cNvSpPr>
          <p:nvPr/>
        </p:nvSpPr>
        <p:spPr bwMode="auto">
          <a:xfrm>
            <a:off x="5364163" y="5876925"/>
            <a:ext cx="379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4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5825" name="Text Box 49"/>
          <p:cNvSpPr txBox="1">
            <a:spLocks noChangeArrowheads="1"/>
          </p:cNvSpPr>
          <p:nvPr/>
        </p:nvSpPr>
        <p:spPr bwMode="auto">
          <a:xfrm>
            <a:off x="6156325" y="5876925"/>
            <a:ext cx="3794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9</a:t>
            </a:r>
            <a:endParaRPr lang="ru-RU" sz="4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398" name="Freeform 54"/>
          <p:cNvSpPr>
            <a:spLocks/>
          </p:cNvSpPr>
          <p:nvPr/>
        </p:nvSpPr>
        <p:spPr bwMode="auto">
          <a:xfrm>
            <a:off x="4027488" y="46751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399" name="Freeform 55"/>
          <p:cNvSpPr>
            <a:spLocks/>
          </p:cNvSpPr>
          <p:nvPr/>
        </p:nvSpPr>
        <p:spPr bwMode="auto">
          <a:xfrm>
            <a:off x="4284663" y="334963"/>
            <a:ext cx="12700" cy="4752975"/>
          </a:xfrm>
          <a:custGeom>
            <a:avLst/>
            <a:gdLst>
              <a:gd name="T0" fmla="*/ 0 w 8"/>
              <a:gd name="T1" fmla="*/ 0 h 2994"/>
              <a:gd name="T2" fmla="*/ 2147483647 w 8"/>
              <a:gd name="T3" fmla="*/ 2147483647 h 2994"/>
              <a:gd name="T4" fmla="*/ 0 60000 65536"/>
              <a:gd name="T5" fmla="*/ 0 60000 65536"/>
              <a:gd name="T6" fmla="*/ 0 w 8"/>
              <a:gd name="T7" fmla="*/ 0 h 2994"/>
              <a:gd name="T8" fmla="*/ 8 w 8"/>
              <a:gd name="T9" fmla="*/ 2994 h 29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2994">
                <a:moveTo>
                  <a:pt x="0" y="0"/>
                </a:moveTo>
                <a:lnTo>
                  <a:pt x="8" y="299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00" name="Line 56"/>
          <p:cNvSpPr>
            <a:spLocks noChangeShapeType="1"/>
          </p:cNvSpPr>
          <p:nvPr/>
        </p:nvSpPr>
        <p:spPr bwMode="auto">
          <a:xfrm>
            <a:off x="4054475" y="4292600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5401" name="Freeform 57"/>
          <p:cNvSpPr>
            <a:spLocks/>
          </p:cNvSpPr>
          <p:nvPr/>
        </p:nvSpPr>
        <p:spPr bwMode="auto">
          <a:xfrm>
            <a:off x="4184650" y="5084763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02" name="Freeform 59"/>
          <p:cNvSpPr>
            <a:spLocks/>
          </p:cNvSpPr>
          <p:nvPr/>
        </p:nvSpPr>
        <p:spPr bwMode="auto">
          <a:xfrm>
            <a:off x="4054475" y="350043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03" name="Freeform 60"/>
          <p:cNvSpPr>
            <a:spLocks/>
          </p:cNvSpPr>
          <p:nvPr/>
        </p:nvSpPr>
        <p:spPr bwMode="auto">
          <a:xfrm>
            <a:off x="4027488" y="3103563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04" name="Freeform 61"/>
          <p:cNvSpPr>
            <a:spLocks/>
          </p:cNvSpPr>
          <p:nvPr/>
        </p:nvSpPr>
        <p:spPr bwMode="auto">
          <a:xfrm>
            <a:off x="4067175" y="22923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05" name="Freeform 62"/>
          <p:cNvSpPr>
            <a:spLocks/>
          </p:cNvSpPr>
          <p:nvPr/>
        </p:nvSpPr>
        <p:spPr bwMode="auto">
          <a:xfrm>
            <a:off x="4054475" y="1916113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06" name="Freeform 63"/>
          <p:cNvSpPr>
            <a:spLocks/>
          </p:cNvSpPr>
          <p:nvPr/>
        </p:nvSpPr>
        <p:spPr bwMode="auto">
          <a:xfrm>
            <a:off x="4054475" y="1506538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07" name="Freeform 64"/>
          <p:cNvSpPr>
            <a:spLocks/>
          </p:cNvSpPr>
          <p:nvPr/>
        </p:nvSpPr>
        <p:spPr bwMode="auto">
          <a:xfrm>
            <a:off x="4054475" y="11239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08" name="Freeform 65"/>
          <p:cNvSpPr>
            <a:spLocks/>
          </p:cNvSpPr>
          <p:nvPr/>
        </p:nvSpPr>
        <p:spPr bwMode="auto">
          <a:xfrm>
            <a:off x="4067175" y="7080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09" name="Freeform 66"/>
          <p:cNvSpPr>
            <a:spLocks/>
          </p:cNvSpPr>
          <p:nvPr/>
        </p:nvSpPr>
        <p:spPr bwMode="auto">
          <a:xfrm>
            <a:off x="4054475" y="33337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0" name="Freeform 67"/>
          <p:cNvSpPr>
            <a:spLocks/>
          </p:cNvSpPr>
          <p:nvPr/>
        </p:nvSpPr>
        <p:spPr bwMode="auto">
          <a:xfrm>
            <a:off x="4716463" y="322263"/>
            <a:ext cx="12700" cy="4803775"/>
          </a:xfrm>
          <a:custGeom>
            <a:avLst/>
            <a:gdLst>
              <a:gd name="T0" fmla="*/ 2147483647 w 8"/>
              <a:gd name="T1" fmla="*/ 0 h 3026"/>
              <a:gd name="T2" fmla="*/ 0 w 8"/>
              <a:gd name="T3" fmla="*/ 2147483647 h 3026"/>
              <a:gd name="T4" fmla="*/ 0 60000 65536"/>
              <a:gd name="T5" fmla="*/ 0 60000 65536"/>
              <a:gd name="T6" fmla="*/ 0 w 8"/>
              <a:gd name="T7" fmla="*/ 0 h 3026"/>
              <a:gd name="T8" fmla="*/ 8 w 8"/>
              <a:gd name="T9" fmla="*/ 3026 h 30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026">
                <a:moveTo>
                  <a:pt x="8" y="0"/>
                </a:moveTo>
                <a:lnTo>
                  <a:pt x="0" y="302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1" name="Freeform 68"/>
          <p:cNvSpPr>
            <a:spLocks/>
          </p:cNvSpPr>
          <p:nvPr/>
        </p:nvSpPr>
        <p:spPr bwMode="auto">
          <a:xfrm>
            <a:off x="51482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2" name="Freeform 69"/>
          <p:cNvSpPr>
            <a:spLocks/>
          </p:cNvSpPr>
          <p:nvPr/>
        </p:nvSpPr>
        <p:spPr bwMode="auto">
          <a:xfrm>
            <a:off x="55800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3" name="Freeform 70"/>
          <p:cNvSpPr>
            <a:spLocks/>
          </p:cNvSpPr>
          <p:nvPr/>
        </p:nvSpPr>
        <p:spPr bwMode="auto">
          <a:xfrm>
            <a:off x="6011863" y="347663"/>
            <a:ext cx="14287" cy="4778375"/>
          </a:xfrm>
          <a:custGeom>
            <a:avLst/>
            <a:gdLst>
              <a:gd name="T0" fmla="*/ 2147483647 w 9"/>
              <a:gd name="T1" fmla="*/ 0 h 3010"/>
              <a:gd name="T2" fmla="*/ 0 w 9"/>
              <a:gd name="T3" fmla="*/ 2147483647 h 3010"/>
              <a:gd name="T4" fmla="*/ 0 60000 65536"/>
              <a:gd name="T5" fmla="*/ 0 60000 65536"/>
              <a:gd name="T6" fmla="*/ 0 w 9"/>
              <a:gd name="T7" fmla="*/ 0 h 3010"/>
              <a:gd name="T8" fmla="*/ 9 w 9"/>
              <a:gd name="T9" fmla="*/ 3010 h 30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10">
                <a:moveTo>
                  <a:pt x="9" y="0"/>
                </a:moveTo>
                <a:lnTo>
                  <a:pt x="0" y="301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4" name="Freeform 71"/>
          <p:cNvSpPr>
            <a:spLocks/>
          </p:cNvSpPr>
          <p:nvPr/>
        </p:nvSpPr>
        <p:spPr bwMode="auto">
          <a:xfrm>
            <a:off x="68770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5" name="Freeform 72"/>
          <p:cNvSpPr>
            <a:spLocks/>
          </p:cNvSpPr>
          <p:nvPr/>
        </p:nvSpPr>
        <p:spPr bwMode="auto">
          <a:xfrm>
            <a:off x="7308850" y="3222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6" name="Freeform 73"/>
          <p:cNvSpPr>
            <a:spLocks/>
          </p:cNvSpPr>
          <p:nvPr/>
        </p:nvSpPr>
        <p:spPr bwMode="auto">
          <a:xfrm>
            <a:off x="7740650" y="3476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7" name="Freeform 74"/>
          <p:cNvSpPr>
            <a:spLocks/>
          </p:cNvSpPr>
          <p:nvPr/>
        </p:nvSpPr>
        <p:spPr bwMode="auto">
          <a:xfrm>
            <a:off x="81597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8" name="Freeform 75"/>
          <p:cNvSpPr>
            <a:spLocks/>
          </p:cNvSpPr>
          <p:nvPr/>
        </p:nvSpPr>
        <p:spPr bwMode="auto">
          <a:xfrm>
            <a:off x="86026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19" name="Text Box 76"/>
          <p:cNvSpPr txBox="1">
            <a:spLocks noChangeArrowheads="1"/>
          </p:cNvSpPr>
          <p:nvPr/>
        </p:nvSpPr>
        <p:spPr bwMode="auto">
          <a:xfrm>
            <a:off x="8532813" y="4221163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15420" name="Text Box 77"/>
          <p:cNvSpPr txBox="1">
            <a:spLocks noChangeArrowheads="1"/>
          </p:cNvSpPr>
          <p:nvPr/>
        </p:nvSpPr>
        <p:spPr bwMode="auto">
          <a:xfrm>
            <a:off x="6143625" y="26035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5421" name="Line 79"/>
          <p:cNvSpPr>
            <a:spLocks noChangeShapeType="1"/>
          </p:cNvSpPr>
          <p:nvPr/>
        </p:nvSpPr>
        <p:spPr bwMode="auto">
          <a:xfrm flipH="1" flipV="1">
            <a:off x="6445250" y="333375"/>
            <a:ext cx="0" cy="467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15422" name="Line 81"/>
          <p:cNvSpPr>
            <a:spLocks noChangeShapeType="1"/>
          </p:cNvSpPr>
          <p:nvPr/>
        </p:nvSpPr>
        <p:spPr bwMode="auto">
          <a:xfrm>
            <a:off x="4067175" y="4292600"/>
            <a:ext cx="4895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15423" name="Freeform 82"/>
          <p:cNvSpPr>
            <a:spLocks/>
          </p:cNvSpPr>
          <p:nvPr/>
        </p:nvSpPr>
        <p:spPr bwMode="auto">
          <a:xfrm>
            <a:off x="6448425" y="320675"/>
            <a:ext cx="14288" cy="4764088"/>
          </a:xfrm>
          <a:custGeom>
            <a:avLst/>
            <a:gdLst>
              <a:gd name="T0" fmla="*/ 0 w 9"/>
              <a:gd name="T1" fmla="*/ 2147483647 h 3001"/>
              <a:gd name="T2" fmla="*/ 2147483647 w 9"/>
              <a:gd name="T3" fmla="*/ 0 h 3001"/>
              <a:gd name="T4" fmla="*/ 0 60000 65536"/>
              <a:gd name="T5" fmla="*/ 0 60000 65536"/>
              <a:gd name="T6" fmla="*/ 0 w 9"/>
              <a:gd name="T7" fmla="*/ 0 h 3001"/>
              <a:gd name="T8" fmla="*/ 9 w 9"/>
              <a:gd name="T9" fmla="*/ 3001 h 30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01">
                <a:moveTo>
                  <a:pt x="0" y="3001"/>
                </a:moveTo>
                <a:lnTo>
                  <a:pt x="9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8" name="AutoShape 92"/>
          <p:cNvSpPr>
            <a:spLocks noChangeArrowheads="1"/>
          </p:cNvSpPr>
          <p:nvPr/>
        </p:nvSpPr>
        <p:spPr bwMode="auto">
          <a:xfrm>
            <a:off x="7667625" y="62071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9" name="AutoShape 93"/>
          <p:cNvSpPr>
            <a:spLocks noChangeArrowheads="1"/>
          </p:cNvSpPr>
          <p:nvPr/>
        </p:nvSpPr>
        <p:spPr bwMode="auto">
          <a:xfrm>
            <a:off x="6372225" y="422116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26" name="Freeform 100"/>
          <p:cNvSpPr>
            <a:spLocks/>
          </p:cNvSpPr>
          <p:nvPr/>
        </p:nvSpPr>
        <p:spPr bwMode="auto">
          <a:xfrm>
            <a:off x="3995738" y="2708275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1" name="AutoShape 85"/>
          <p:cNvSpPr>
            <a:spLocks noChangeArrowheads="1"/>
          </p:cNvSpPr>
          <p:nvPr/>
        </p:nvSpPr>
        <p:spPr bwMode="auto">
          <a:xfrm>
            <a:off x="6804025" y="378936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7" name="AutoShape 91"/>
          <p:cNvSpPr>
            <a:spLocks noChangeArrowheads="1"/>
          </p:cNvSpPr>
          <p:nvPr/>
        </p:nvSpPr>
        <p:spPr bwMode="auto">
          <a:xfrm>
            <a:off x="6804025" y="3789363"/>
            <a:ext cx="144463" cy="144462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66" name="AutoShape 90"/>
          <p:cNvSpPr>
            <a:spLocks noChangeArrowheads="1"/>
          </p:cNvSpPr>
          <p:nvPr/>
        </p:nvSpPr>
        <p:spPr bwMode="auto">
          <a:xfrm>
            <a:off x="7667625" y="620713"/>
            <a:ext cx="144463" cy="144462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30" name="Text Box 102"/>
          <p:cNvSpPr txBox="1">
            <a:spLocks noChangeArrowheads="1"/>
          </p:cNvSpPr>
          <p:nvPr/>
        </p:nvSpPr>
        <p:spPr bwMode="auto">
          <a:xfrm>
            <a:off x="671353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31" name="Text Box 103"/>
          <p:cNvSpPr txBox="1">
            <a:spLocks noChangeArrowheads="1"/>
          </p:cNvSpPr>
          <p:nvPr/>
        </p:nvSpPr>
        <p:spPr bwMode="auto">
          <a:xfrm>
            <a:off x="608488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62" name="AutoShape 86"/>
          <p:cNvSpPr>
            <a:spLocks noChangeArrowheads="1"/>
          </p:cNvSpPr>
          <p:nvPr/>
        </p:nvSpPr>
        <p:spPr bwMode="auto">
          <a:xfrm>
            <a:off x="7235825" y="2636838"/>
            <a:ext cx="144463" cy="144462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80" name="AutoShape 104"/>
          <p:cNvSpPr>
            <a:spLocks noChangeArrowheads="1"/>
          </p:cNvSpPr>
          <p:nvPr/>
        </p:nvSpPr>
        <p:spPr bwMode="auto">
          <a:xfrm>
            <a:off x="7235825" y="2636838"/>
            <a:ext cx="144463" cy="144462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75881" name="Freeform 105"/>
          <p:cNvSpPr>
            <a:spLocks/>
          </p:cNvSpPr>
          <p:nvPr/>
        </p:nvSpPr>
        <p:spPr bwMode="auto">
          <a:xfrm>
            <a:off x="5003800" y="-26988"/>
            <a:ext cx="2881313" cy="4324351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5435" name="Text Box 79"/>
          <p:cNvSpPr txBox="1">
            <a:spLocks noChangeArrowheads="1"/>
          </p:cNvSpPr>
          <p:nvPr/>
        </p:nvSpPr>
        <p:spPr bwMode="auto">
          <a:xfrm>
            <a:off x="339725" y="466725"/>
            <a:ext cx="315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 i="1">
                <a:solidFill>
                  <a:srgbClr val="FF0000"/>
                </a:solidFill>
              </a:rPr>
              <a:t>Графік функції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7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75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75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5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75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500"/>
                                        <p:tgtEl>
                                          <p:spTgt spid="75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5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500"/>
                                        <p:tgtEl>
                                          <p:spTgt spid="75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75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8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2.59259E-6 L -0.18889 2.59259E-6 " pathEditMode="relative" ptsTypes="AA">
                                      <p:cBhvr>
                                        <p:cTn id="156" dur="2000" fill="hold"/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4.07407E-6 L -0.28333 4.07407E-6 " pathEditMode="relative" ptsTypes="AA">
                                      <p:cBhvr>
                                        <p:cTn id="158" dur="2000" fill="hold"/>
                                        <p:tgtEl>
                                          <p:spTgt spid="75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2.96296E-6 L -0.09444 -2.96296E-6 " pathEditMode="relative" ptsTypes="AA">
                                      <p:cBhvr>
                                        <p:cTn id="160" dur="2000" fill="hold"/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7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19" grpId="0"/>
      <p:bldP spid="75820" grpId="0"/>
      <p:bldP spid="75821" grpId="0"/>
      <p:bldP spid="75822" grpId="0"/>
      <p:bldP spid="75823" grpId="0"/>
      <p:bldP spid="75824" grpId="0"/>
      <p:bldP spid="75825" grpId="0"/>
      <p:bldP spid="75868" grpId="0" animBg="1"/>
      <p:bldP spid="75869" grpId="0" animBg="1"/>
      <p:bldP spid="75861" grpId="0" animBg="1"/>
      <p:bldP spid="75867" grpId="0" animBg="1"/>
      <p:bldP spid="75867" grpId="1" animBg="1"/>
      <p:bldP spid="75866" grpId="0" animBg="1"/>
      <p:bldP spid="75866" grpId="1" animBg="1"/>
      <p:bldP spid="75862" grpId="0" animBg="1"/>
      <p:bldP spid="75862" grpId="1" animBg="1"/>
      <p:bldP spid="75880" grpId="0" animBg="1"/>
      <p:bldP spid="758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FF9999">
              <a:alpha val="32156"/>
            </a:srgbClr>
          </a:solidFill>
          <a:ln w="9525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147" name="Text Box 3"/>
          <p:cNvSpPr txBox="1">
            <a:spLocks noChangeArrowheads="1"/>
          </p:cNvSpPr>
          <p:nvPr/>
        </p:nvSpPr>
        <p:spPr bwMode="auto">
          <a:xfrm>
            <a:off x="3895725" y="-134938"/>
            <a:ext cx="542925" cy="10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latin typeface="Times New Roman" pitchFamily="18" charset="0"/>
              </a:rPr>
              <a:t>y</a:t>
            </a:r>
            <a:endParaRPr lang="ru-RU" sz="6000" b="1" i="1">
              <a:latin typeface="Times New Roman" pitchFamily="18" charset="0"/>
            </a:endParaRPr>
          </a:p>
        </p:txBody>
      </p:sp>
      <p:sp>
        <p:nvSpPr>
          <p:cNvPr id="2148" name="Line 4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149" name="Line 5"/>
          <p:cNvSpPr>
            <a:spLocks noChangeShapeType="1"/>
          </p:cNvSpPr>
          <p:nvPr/>
        </p:nvSpPr>
        <p:spPr bwMode="auto">
          <a:xfrm flipV="1">
            <a:off x="4572000" y="368300"/>
            <a:ext cx="0" cy="5895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150" name="Text Box 6"/>
          <p:cNvSpPr txBox="1">
            <a:spLocks noChangeArrowheads="1"/>
          </p:cNvSpPr>
          <p:nvPr/>
        </p:nvSpPr>
        <p:spPr bwMode="auto">
          <a:xfrm>
            <a:off x="8128000" y="3429000"/>
            <a:ext cx="809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latin typeface="Times New Roman" pitchFamily="18" charset="0"/>
              </a:rPr>
              <a:t>x</a:t>
            </a:r>
            <a:endParaRPr lang="ru-RU" sz="6000" b="1" i="1">
              <a:latin typeface="Times New Roman" pitchFamily="18" charset="0"/>
            </a:endParaRPr>
          </a:p>
        </p:txBody>
      </p:sp>
      <p:sp>
        <p:nvSpPr>
          <p:cNvPr id="2151" name="Line 8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2" name="Line 9"/>
          <p:cNvSpPr>
            <a:spLocks noChangeShapeType="1"/>
          </p:cNvSpPr>
          <p:nvPr/>
        </p:nvSpPr>
        <p:spPr bwMode="auto">
          <a:xfrm>
            <a:off x="4945063" y="327977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3" name="Line 10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4" name="Line 11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5" name="Line 12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6" name="Line 13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7" name="Line 14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8" name="Line 15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59" name="Line 16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0" name="Line 17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1" name="Line 18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2" name="Line 19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3" name="Line 20"/>
          <p:cNvSpPr>
            <a:spLocks noChangeShapeType="1"/>
          </p:cNvSpPr>
          <p:nvPr/>
        </p:nvSpPr>
        <p:spPr bwMode="auto">
          <a:xfrm>
            <a:off x="182563" y="4189413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4" name="Line 21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5" name="Line 22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6" name="Line 23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7" name="Line 24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8" name="Line 25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69" name="Line 26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0" name="Line 27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1" name="Line 28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2" name="Line 29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3" name="Line 30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4" name="Line 31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5" name="Line 32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6" name="Line 33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7" name="Line 34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8" name="Line 35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79" name="Line 36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0" name="Line 37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1" name="Line 38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2" name="Line 39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3" name="Line 40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4" name="Line 41"/>
          <p:cNvSpPr>
            <a:spLocks noChangeShapeType="1"/>
          </p:cNvSpPr>
          <p:nvPr/>
        </p:nvSpPr>
        <p:spPr bwMode="auto">
          <a:xfrm>
            <a:off x="3840163" y="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5" name="Line 42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6" name="Line 43"/>
          <p:cNvSpPr>
            <a:spLocks noChangeShapeType="1"/>
          </p:cNvSpPr>
          <p:nvPr/>
        </p:nvSpPr>
        <p:spPr bwMode="auto">
          <a:xfrm>
            <a:off x="3092450" y="0"/>
            <a:ext cx="15875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7" name="Line 44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8" name="Line 45"/>
          <p:cNvSpPr>
            <a:spLocks noChangeShapeType="1"/>
          </p:cNvSpPr>
          <p:nvPr/>
        </p:nvSpPr>
        <p:spPr bwMode="auto">
          <a:xfrm>
            <a:off x="2392363" y="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89" name="Line 46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0" name="Line 47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1" name="Line 48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2" name="Line 49"/>
          <p:cNvSpPr>
            <a:spLocks noChangeShapeType="1"/>
          </p:cNvSpPr>
          <p:nvPr/>
        </p:nvSpPr>
        <p:spPr bwMode="auto">
          <a:xfrm>
            <a:off x="944563" y="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3" name="Line 50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4" name="Line 51"/>
          <p:cNvSpPr>
            <a:spLocks noChangeShapeType="1"/>
          </p:cNvSpPr>
          <p:nvPr/>
        </p:nvSpPr>
        <p:spPr bwMode="auto">
          <a:xfrm>
            <a:off x="242888" y="0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195" name="Text Box 53"/>
          <p:cNvSpPr txBox="1">
            <a:spLocks noChangeArrowheads="1"/>
          </p:cNvSpPr>
          <p:nvPr/>
        </p:nvSpPr>
        <p:spPr bwMode="auto">
          <a:xfrm>
            <a:off x="2830513" y="3259138"/>
            <a:ext cx="358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>
                <a:latin typeface="Times New Roman" pitchFamily="18" charset="0"/>
              </a:rPr>
              <a:t>   -</a:t>
            </a:r>
            <a:r>
              <a:rPr lang="ru-RU" sz="4800" b="1">
                <a:latin typeface="Times New Roman" pitchFamily="18" charset="0"/>
              </a:rPr>
              <a:t>1  0    1  2</a:t>
            </a:r>
          </a:p>
        </p:txBody>
      </p:sp>
      <p:sp>
        <p:nvSpPr>
          <p:cNvPr id="86074" name="Freeform 58"/>
          <p:cNvSpPr>
            <a:spLocks/>
          </p:cNvSpPr>
          <p:nvPr/>
        </p:nvSpPr>
        <p:spPr bwMode="auto">
          <a:xfrm>
            <a:off x="3017838" y="-822325"/>
            <a:ext cx="3170237" cy="4251325"/>
          </a:xfrm>
          <a:custGeom>
            <a:avLst/>
            <a:gdLst>
              <a:gd name="T0" fmla="*/ 0 w 1997"/>
              <a:gd name="T1" fmla="*/ 2147483647 h 2678"/>
              <a:gd name="T2" fmla="*/ 2147483647 w 1997"/>
              <a:gd name="T3" fmla="*/ 2147483647 h 2678"/>
              <a:gd name="T4" fmla="*/ 2147483647 w 1997"/>
              <a:gd name="T5" fmla="*/ 2147483647 h 2678"/>
              <a:gd name="T6" fmla="*/ 2147483647 w 1997"/>
              <a:gd name="T7" fmla="*/ 2147483647 h 2678"/>
              <a:gd name="T8" fmla="*/ 2147483647 w 1997"/>
              <a:gd name="T9" fmla="*/ 2147483647 h 2678"/>
              <a:gd name="T10" fmla="*/ 2147483647 w 1997"/>
              <a:gd name="T11" fmla="*/ 2147483647 h 2678"/>
              <a:gd name="T12" fmla="*/ 2147483647 w 1997"/>
              <a:gd name="T13" fmla="*/ 0 h 26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97"/>
              <a:gd name="T22" fmla="*/ 0 h 2678"/>
              <a:gd name="T23" fmla="*/ 1997 w 1997"/>
              <a:gd name="T24" fmla="*/ 2678 h 26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97" h="2678">
                <a:moveTo>
                  <a:pt x="0" y="595"/>
                </a:moveTo>
                <a:cubicBezTo>
                  <a:pt x="13" y="721"/>
                  <a:pt x="27" y="848"/>
                  <a:pt x="115" y="1123"/>
                </a:cubicBezTo>
                <a:cubicBezTo>
                  <a:pt x="203" y="1398"/>
                  <a:pt x="384" y="1989"/>
                  <a:pt x="528" y="2246"/>
                </a:cubicBezTo>
                <a:cubicBezTo>
                  <a:pt x="672" y="2503"/>
                  <a:pt x="829" y="2678"/>
                  <a:pt x="979" y="2668"/>
                </a:cubicBezTo>
                <a:cubicBezTo>
                  <a:pt x="1129" y="2658"/>
                  <a:pt x="1280" y="2492"/>
                  <a:pt x="1430" y="2188"/>
                </a:cubicBezTo>
                <a:cubicBezTo>
                  <a:pt x="1580" y="1884"/>
                  <a:pt x="1787" y="1209"/>
                  <a:pt x="1881" y="844"/>
                </a:cubicBezTo>
                <a:cubicBezTo>
                  <a:pt x="1975" y="479"/>
                  <a:pt x="1978" y="141"/>
                  <a:pt x="1997" y="0"/>
                </a:cubicBezTo>
              </a:path>
            </a:pathLst>
          </a:custGeom>
          <a:noFill/>
          <a:ln w="38100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6075" name="Line 59"/>
          <p:cNvSpPr>
            <a:spLocks noChangeShapeType="1"/>
          </p:cNvSpPr>
          <p:nvPr/>
        </p:nvSpPr>
        <p:spPr bwMode="auto">
          <a:xfrm>
            <a:off x="228600" y="3429000"/>
            <a:ext cx="835183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6076" name="Line 60"/>
          <p:cNvSpPr>
            <a:spLocks noChangeShapeType="1"/>
          </p:cNvSpPr>
          <p:nvPr/>
        </p:nvSpPr>
        <p:spPr bwMode="auto">
          <a:xfrm flipH="1">
            <a:off x="5121275" y="2925763"/>
            <a:ext cx="14288" cy="442912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77" name="Line 61"/>
          <p:cNvSpPr>
            <a:spLocks noChangeShapeType="1"/>
          </p:cNvSpPr>
          <p:nvPr/>
        </p:nvSpPr>
        <p:spPr bwMode="auto">
          <a:xfrm flipH="1">
            <a:off x="5532438" y="2057400"/>
            <a:ext cx="14287" cy="13255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78" name="Line 62"/>
          <p:cNvSpPr>
            <a:spLocks noChangeShapeType="1"/>
          </p:cNvSpPr>
          <p:nvPr/>
        </p:nvSpPr>
        <p:spPr bwMode="auto">
          <a:xfrm>
            <a:off x="5883275" y="1050925"/>
            <a:ext cx="30163" cy="2362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2201" name="Line 63"/>
          <p:cNvSpPr>
            <a:spLocks noChangeShapeType="1"/>
          </p:cNvSpPr>
          <p:nvPr/>
        </p:nvSpPr>
        <p:spPr bwMode="auto">
          <a:xfrm>
            <a:off x="6111875" y="0"/>
            <a:ext cx="301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0" name="Line 64"/>
          <p:cNvSpPr>
            <a:spLocks noChangeShapeType="1"/>
          </p:cNvSpPr>
          <p:nvPr/>
        </p:nvSpPr>
        <p:spPr bwMode="auto">
          <a:xfrm>
            <a:off x="6370638" y="-274638"/>
            <a:ext cx="14287" cy="370363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1" name="Line 65"/>
          <p:cNvSpPr>
            <a:spLocks noChangeShapeType="1"/>
          </p:cNvSpPr>
          <p:nvPr/>
        </p:nvSpPr>
        <p:spPr bwMode="auto">
          <a:xfrm>
            <a:off x="6950075" y="0"/>
            <a:ext cx="44450" cy="33829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2" name="Line 66"/>
          <p:cNvSpPr>
            <a:spLocks noChangeShapeType="1"/>
          </p:cNvSpPr>
          <p:nvPr/>
        </p:nvSpPr>
        <p:spPr bwMode="auto">
          <a:xfrm>
            <a:off x="7483475" y="0"/>
            <a:ext cx="44450" cy="33829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3" name="Line 67"/>
          <p:cNvSpPr>
            <a:spLocks noChangeShapeType="1"/>
          </p:cNvSpPr>
          <p:nvPr/>
        </p:nvSpPr>
        <p:spPr bwMode="auto">
          <a:xfrm>
            <a:off x="7908925" y="0"/>
            <a:ext cx="30163" cy="34131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4" name="Line 68"/>
          <p:cNvSpPr>
            <a:spLocks noChangeShapeType="1"/>
          </p:cNvSpPr>
          <p:nvPr/>
        </p:nvSpPr>
        <p:spPr bwMode="auto">
          <a:xfrm flipH="1">
            <a:off x="3902075" y="2879725"/>
            <a:ext cx="14288" cy="56515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5" name="Line 69"/>
          <p:cNvSpPr>
            <a:spLocks noChangeShapeType="1"/>
          </p:cNvSpPr>
          <p:nvPr/>
        </p:nvSpPr>
        <p:spPr bwMode="auto">
          <a:xfrm flipH="1">
            <a:off x="3398838" y="1706563"/>
            <a:ext cx="14287" cy="1646237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6" name="Line 70"/>
          <p:cNvSpPr>
            <a:spLocks noChangeShapeType="1"/>
          </p:cNvSpPr>
          <p:nvPr/>
        </p:nvSpPr>
        <p:spPr bwMode="auto">
          <a:xfrm>
            <a:off x="2987675" y="244475"/>
            <a:ext cx="0" cy="31242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7" name="Line 71"/>
          <p:cNvSpPr>
            <a:spLocks noChangeShapeType="1"/>
          </p:cNvSpPr>
          <p:nvPr/>
        </p:nvSpPr>
        <p:spPr bwMode="auto">
          <a:xfrm flipH="1">
            <a:off x="2362200" y="0"/>
            <a:ext cx="15875" cy="33829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8" name="Line 72"/>
          <p:cNvSpPr>
            <a:spLocks noChangeShapeType="1"/>
          </p:cNvSpPr>
          <p:nvPr/>
        </p:nvSpPr>
        <p:spPr bwMode="auto">
          <a:xfrm>
            <a:off x="1722438" y="0"/>
            <a:ext cx="0" cy="336867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89" name="Line 73"/>
          <p:cNvSpPr>
            <a:spLocks noChangeShapeType="1"/>
          </p:cNvSpPr>
          <p:nvPr/>
        </p:nvSpPr>
        <p:spPr bwMode="auto">
          <a:xfrm flipH="1">
            <a:off x="1082675" y="0"/>
            <a:ext cx="14288" cy="33829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090" name="Line 74"/>
          <p:cNvSpPr>
            <a:spLocks noChangeShapeType="1"/>
          </p:cNvSpPr>
          <p:nvPr/>
        </p:nvSpPr>
        <p:spPr bwMode="auto">
          <a:xfrm>
            <a:off x="473075" y="0"/>
            <a:ext cx="14288" cy="3352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86091" name="Object 91"/>
          <p:cNvGraphicFramePr>
            <a:graphicFrameLocks noChangeAspect="1"/>
          </p:cNvGraphicFramePr>
          <p:nvPr/>
        </p:nvGraphicFramePr>
        <p:xfrm>
          <a:off x="2855913" y="4652963"/>
          <a:ext cx="3405187" cy="1589087"/>
        </p:xfrm>
        <a:graphic>
          <a:graphicData uri="http://schemas.openxmlformats.org/presentationml/2006/ole">
            <p:oleObj spid="_x0000_s2139" name="Формула" r:id="rId3" imgW="418918" imgH="165028" progId="Equation.3">
              <p:embed/>
            </p:oleObj>
          </a:graphicData>
        </a:graphic>
      </p:graphicFrame>
      <p:sp>
        <p:nvSpPr>
          <p:cNvPr id="86092" name="Line 76"/>
          <p:cNvSpPr>
            <a:spLocks noChangeShapeType="1"/>
          </p:cNvSpPr>
          <p:nvPr/>
        </p:nvSpPr>
        <p:spPr bwMode="auto">
          <a:xfrm flipH="1" flipV="1">
            <a:off x="4556125" y="-198438"/>
            <a:ext cx="15875" cy="3627438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86093" name="Object 92"/>
          <p:cNvGraphicFramePr>
            <a:graphicFrameLocks noChangeAspect="1"/>
          </p:cNvGraphicFramePr>
          <p:nvPr/>
        </p:nvGraphicFramePr>
        <p:xfrm>
          <a:off x="2435225" y="4430713"/>
          <a:ext cx="5140325" cy="1863725"/>
        </p:xfrm>
        <a:graphic>
          <a:graphicData uri="http://schemas.openxmlformats.org/presentationml/2006/ole">
            <p:oleObj spid="_x0000_s2140" name="Формула" r:id="rId4" imgW="698197" imgH="215806" progId="Equation.3">
              <p:embed/>
            </p:oleObj>
          </a:graphicData>
        </a:graphic>
      </p:graphicFrame>
      <p:graphicFrame>
        <p:nvGraphicFramePr>
          <p:cNvPr id="86094" name="Object 93"/>
          <p:cNvGraphicFramePr>
            <a:graphicFrameLocks noChangeAspect="1"/>
          </p:cNvGraphicFramePr>
          <p:nvPr/>
        </p:nvGraphicFramePr>
        <p:xfrm>
          <a:off x="223838" y="260350"/>
          <a:ext cx="2755900" cy="1574800"/>
        </p:xfrm>
        <a:graphic>
          <a:graphicData uri="http://schemas.openxmlformats.org/presentationml/2006/ole">
            <p:oleObj spid="_x0000_s2141" name="Формула" r:id="rId5" imgW="355292" imgH="203024" progId="Equation.3">
              <p:embed/>
            </p:oleObj>
          </a:graphicData>
        </a:graphic>
      </p:graphicFrame>
      <p:sp>
        <p:nvSpPr>
          <p:cNvPr id="86095" name="Oval 79"/>
          <p:cNvSpPr>
            <a:spLocks noChangeArrowheads="1"/>
          </p:cNvSpPr>
          <p:nvPr/>
        </p:nvSpPr>
        <p:spPr bwMode="auto">
          <a:xfrm>
            <a:off x="4500563" y="3357563"/>
            <a:ext cx="142875" cy="142875"/>
          </a:xfrm>
          <a:prstGeom prst="ellipse">
            <a:avLst/>
          </a:prstGeom>
          <a:solidFill>
            <a:srgbClr val="FF00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86096" name="Object 94"/>
          <p:cNvGraphicFramePr>
            <a:graphicFrameLocks noChangeAspect="1"/>
          </p:cNvGraphicFramePr>
          <p:nvPr/>
        </p:nvGraphicFramePr>
        <p:xfrm>
          <a:off x="0" y="1692275"/>
          <a:ext cx="3252788" cy="1627188"/>
        </p:xfrm>
        <a:graphic>
          <a:graphicData uri="http://schemas.openxmlformats.org/presentationml/2006/ole">
            <p:oleObj spid="_x0000_s2142" name="Формула" r:id="rId6" imgW="355138" imgH="177569" progId="Equation.3">
              <p:embed/>
            </p:oleObj>
          </a:graphicData>
        </a:graphic>
      </p:graphicFrame>
      <p:graphicFrame>
        <p:nvGraphicFramePr>
          <p:cNvPr id="86097" name="Object 95"/>
          <p:cNvGraphicFramePr>
            <a:graphicFrameLocks noChangeAspect="1"/>
          </p:cNvGraphicFramePr>
          <p:nvPr/>
        </p:nvGraphicFramePr>
        <p:xfrm>
          <a:off x="250825" y="260350"/>
          <a:ext cx="2763838" cy="1579563"/>
        </p:xfrm>
        <a:graphic>
          <a:graphicData uri="http://schemas.openxmlformats.org/presentationml/2006/ole">
            <p:oleObj spid="_x0000_s2143" name="Формула" r:id="rId7" imgW="355292" imgH="203024" progId="Equation.3">
              <p:embed/>
            </p:oleObj>
          </a:graphicData>
        </a:graphic>
      </p:graphicFrame>
      <p:sp>
        <p:nvSpPr>
          <p:cNvPr id="86098" name="Oval 82"/>
          <p:cNvSpPr>
            <a:spLocks noChangeArrowheads="1"/>
          </p:cNvSpPr>
          <p:nvPr/>
        </p:nvSpPr>
        <p:spPr bwMode="auto">
          <a:xfrm>
            <a:off x="4478338" y="3309938"/>
            <a:ext cx="165100" cy="1905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86099" name="Object 96"/>
          <p:cNvGraphicFramePr>
            <a:graphicFrameLocks noChangeAspect="1"/>
          </p:cNvGraphicFramePr>
          <p:nvPr/>
        </p:nvGraphicFramePr>
        <p:xfrm>
          <a:off x="-104775" y="4278313"/>
          <a:ext cx="9451975" cy="1866900"/>
        </p:xfrm>
        <a:graphic>
          <a:graphicData uri="http://schemas.openxmlformats.org/presentationml/2006/ole">
            <p:oleObj spid="_x0000_s2144" name="Формула" r:id="rId8" imgW="1028254" imgH="203112" progId="Equation.3">
              <p:embed/>
            </p:oleObj>
          </a:graphicData>
        </a:graphic>
      </p:graphicFrame>
      <p:sp>
        <p:nvSpPr>
          <p:cNvPr id="86100" name="Line 84"/>
          <p:cNvSpPr>
            <a:spLocks noChangeShapeType="1"/>
          </p:cNvSpPr>
          <p:nvPr/>
        </p:nvSpPr>
        <p:spPr bwMode="auto">
          <a:xfrm flipH="1" flipV="1">
            <a:off x="5989638" y="473075"/>
            <a:ext cx="14287" cy="29559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101" name="Line 85"/>
          <p:cNvSpPr>
            <a:spLocks noChangeShapeType="1"/>
          </p:cNvSpPr>
          <p:nvPr/>
        </p:nvSpPr>
        <p:spPr bwMode="auto">
          <a:xfrm flipV="1">
            <a:off x="3078163" y="549275"/>
            <a:ext cx="15875" cy="28495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102" name="Text Box 86"/>
          <p:cNvSpPr txBox="1">
            <a:spLocks noChangeArrowheads="1"/>
          </p:cNvSpPr>
          <p:nvPr/>
        </p:nvSpPr>
        <p:spPr bwMode="auto">
          <a:xfrm>
            <a:off x="2435225" y="3249613"/>
            <a:ext cx="119062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7200" b="1">
                <a:solidFill>
                  <a:srgbClr val="FF0000"/>
                </a:solidFill>
                <a:latin typeface="Times New Roman" pitchFamily="18" charset="0"/>
              </a:rPr>
              <a:t>-2</a:t>
            </a:r>
            <a:endParaRPr lang="ru-RU" sz="7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19" name="Text Box 87"/>
          <p:cNvSpPr txBox="1">
            <a:spLocks noChangeArrowheads="1"/>
          </p:cNvSpPr>
          <p:nvPr/>
        </p:nvSpPr>
        <p:spPr bwMode="auto">
          <a:xfrm>
            <a:off x="5759450" y="3541713"/>
            <a:ext cx="74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86104" name="Text Box 88"/>
          <p:cNvSpPr txBox="1">
            <a:spLocks noChangeArrowheads="1"/>
          </p:cNvSpPr>
          <p:nvPr/>
        </p:nvSpPr>
        <p:spPr bwMode="auto">
          <a:xfrm>
            <a:off x="5638800" y="3186113"/>
            <a:ext cx="6413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ru-RU" sz="7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86107" name="Object 97"/>
          <p:cNvGraphicFramePr>
            <a:graphicFrameLocks noChangeAspect="1"/>
          </p:cNvGraphicFramePr>
          <p:nvPr/>
        </p:nvGraphicFramePr>
        <p:xfrm>
          <a:off x="1333500" y="4481513"/>
          <a:ext cx="7178675" cy="1739900"/>
        </p:xfrm>
        <a:graphic>
          <a:graphicData uri="http://schemas.openxmlformats.org/presentationml/2006/ole">
            <p:oleObj spid="_x0000_s2145" name="Формула" r:id="rId9" imgW="837836" imgH="203112" progId="Equation.3">
              <p:embed/>
            </p:oleObj>
          </a:graphicData>
        </a:graphic>
      </p:graphicFrame>
      <p:sp>
        <p:nvSpPr>
          <p:cNvPr id="86108" name="Line 92"/>
          <p:cNvSpPr>
            <a:spLocks noChangeShapeType="1"/>
          </p:cNvSpPr>
          <p:nvPr/>
        </p:nvSpPr>
        <p:spPr bwMode="auto">
          <a:xfrm flipH="1" flipV="1">
            <a:off x="4541838" y="0"/>
            <a:ext cx="14287" cy="66294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6072" name="Oval 56"/>
          <p:cNvSpPr>
            <a:spLocks noChangeArrowheads="1"/>
          </p:cNvSpPr>
          <p:nvPr/>
        </p:nvSpPr>
        <p:spPr bwMode="auto">
          <a:xfrm>
            <a:off x="3779838" y="2643188"/>
            <a:ext cx="144462" cy="138112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6073" name="Oval 57"/>
          <p:cNvSpPr>
            <a:spLocks noChangeArrowheads="1"/>
          </p:cNvSpPr>
          <p:nvPr/>
        </p:nvSpPr>
        <p:spPr bwMode="auto">
          <a:xfrm>
            <a:off x="5219700" y="2636838"/>
            <a:ext cx="144463" cy="144462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6070" name="Oval 54"/>
          <p:cNvSpPr>
            <a:spLocks noChangeArrowheads="1"/>
          </p:cNvSpPr>
          <p:nvPr/>
        </p:nvSpPr>
        <p:spPr bwMode="auto">
          <a:xfrm>
            <a:off x="2998788" y="476250"/>
            <a:ext cx="133350" cy="142875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6105" name="Line 89"/>
          <p:cNvSpPr>
            <a:spLocks noChangeShapeType="1"/>
          </p:cNvSpPr>
          <p:nvPr/>
        </p:nvSpPr>
        <p:spPr bwMode="auto">
          <a:xfrm>
            <a:off x="3124200" y="517525"/>
            <a:ext cx="1416050" cy="158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106" name="Line 90"/>
          <p:cNvSpPr>
            <a:spLocks noChangeShapeType="1"/>
          </p:cNvSpPr>
          <p:nvPr/>
        </p:nvSpPr>
        <p:spPr bwMode="auto">
          <a:xfrm flipH="1">
            <a:off x="4587875" y="533400"/>
            <a:ext cx="1431925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86109" name="Oval 93"/>
          <p:cNvSpPr>
            <a:spLocks noChangeArrowheads="1"/>
          </p:cNvSpPr>
          <p:nvPr/>
        </p:nvSpPr>
        <p:spPr bwMode="auto">
          <a:xfrm>
            <a:off x="5940425" y="476250"/>
            <a:ext cx="144463" cy="138113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1000"/>
                                        <p:tgtEl>
                                          <p:spTgt spid="8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8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86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86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8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8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8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8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8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8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8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8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8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2000"/>
                                        <p:tgtEl>
                                          <p:spTgt spid="86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100" fill="hold"/>
                                        <p:tgtEl>
                                          <p:spTgt spid="86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8" dur="100" fill="hold"/>
                                        <p:tgtEl>
                                          <p:spTgt spid="86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100" fill="hold"/>
                                        <p:tgtEl>
                                          <p:spTgt spid="86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100" fill="hold"/>
                                        <p:tgtEl>
                                          <p:spTgt spid="86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86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86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86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86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86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86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86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86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86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86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86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2000"/>
                                        <p:tgtEl>
                                          <p:spTgt spid="86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86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000"/>
                                        <p:tgtEl>
                                          <p:spTgt spid="8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86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1000"/>
                                        <p:tgtEl>
                                          <p:spTgt spid="8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1000"/>
                                        <p:tgtEl>
                                          <p:spTgt spid="8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86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86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7" dur="500" fill="hold"/>
                                        <p:tgtEl>
                                          <p:spTgt spid="860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86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9" dur="500" fill="hold"/>
                                        <p:tgtEl>
                                          <p:spTgt spid="860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86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8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2000"/>
                                        <p:tgtEl>
                                          <p:spTgt spid="86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2000"/>
                                        <p:tgtEl>
                                          <p:spTgt spid="86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8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1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8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8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86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86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86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8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86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86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86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8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 nodeType="clickPar">
                      <p:stCondLst>
                        <p:cond delay="indefinite"/>
                      </p:stCondLst>
                      <p:childTnLst>
                        <p:par>
                          <p:cTn id="3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1000"/>
                                        <p:tgtEl>
                                          <p:spTgt spid="8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1000"/>
                                        <p:tgtEl>
                                          <p:spTgt spid="8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 nodeType="clickPar">
                      <p:stCondLst>
                        <p:cond delay="indefinite"/>
                      </p:stCondLst>
                      <p:childTnLst>
                        <p:par>
                          <p:cTn id="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4" dur="1000"/>
                                        <p:tgtEl>
                                          <p:spTgt spid="8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8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 nodeType="clickPar">
                      <p:stCondLst>
                        <p:cond delay="indefinite"/>
                      </p:stCondLst>
                      <p:childTnLst>
                        <p:par>
                          <p:cTn id="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8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 nodeType="clickPar">
                      <p:stCondLst>
                        <p:cond delay="indefinite"/>
                      </p:stCondLst>
                      <p:childTnLst>
                        <p:par>
                          <p:cTn id="3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1000"/>
                                        <p:tgtEl>
                                          <p:spTgt spid="8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nimBg="1"/>
      <p:bldP spid="86018" grpId="1" animBg="1"/>
      <p:bldP spid="86074" grpId="0" animBg="1"/>
      <p:bldP spid="86075" grpId="0" animBg="1"/>
      <p:bldP spid="86075" grpId="1" animBg="1"/>
      <p:bldP spid="86076" grpId="0" animBg="1"/>
      <p:bldP spid="86076" grpId="1" animBg="1"/>
      <p:bldP spid="86077" grpId="0" animBg="1"/>
      <p:bldP spid="86077" grpId="1" animBg="1"/>
      <p:bldP spid="86078" grpId="0" animBg="1"/>
      <p:bldP spid="86078" grpId="1" animBg="1"/>
      <p:bldP spid="86080" grpId="0" animBg="1"/>
      <p:bldP spid="86080" grpId="1" animBg="1"/>
      <p:bldP spid="86081" grpId="0" animBg="1"/>
      <p:bldP spid="86081" grpId="1" animBg="1"/>
      <p:bldP spid="86082" grpId="0" animBg="1"/>
      <p:bldP spid="86082" grpId="1" animBg="1"/>
      <p:bldP spid="86083" grpId="0" animBg="1"/>
      <p:bldP spid="86083" grpId="1" animBg="1"/>
      <p:bldP spid="86084" grpId="0" animBg="1"/>
      <p:bldP spid="86084" grpId="1" animBg="1"/>
      <p:bldP spid="86085" grpId="0" animBg="1"/>
      <p:bldP spid="86085" grpId="1" animBg="1"/>
      <p:bldP spid="86086" grpId="0" animBg="1"/>
      <p:bldP spid="86086" grpId="1" animBg="1"/>
      <p:bldP spid="86087" grpId="0" animBg="1"/>
      <p:bldP spid="86087" grpId="1" animBg="1"/>
      <p:bldP spid="86088" grpId="0" animBg="1"/>
      <p:bldP spid="86088" grpId="1" animBg="1"/>
      <p:bldP spid="86089" grpId="0" animBg="1"/>
      <p:bldP spid="86089" grpId="1" animBg="1"/>
      <p:bldP spid="86090" grpId="0" animBg="1"/>
      <p:bldP spid="86090" grpId="1" animBg="1"/>
      <p:bldP spid="86092" grpId="0" animBg="1"/>
      <p:bldP spid="86092" grpId="1" animBg="1"/>
      <p:bldP spid="86095" grpId="0" animBg="1"/>
      <p:bldP spid="86095" grpId="1" animBg="1"/>
      <p:bldP spid="86098" grpId="0" animBg="1"/>
      <p:bldP spid="86098" grpId="1" animBg="1"/>
      <p:bldP spid="86100" grpId="0" animBg="1"/>
      <p:bldP spid="86101" grpId="0" animBg="1"/>
      <p:bldP spid="86102" grpId="0"/>
      <p:bldP spid="86104" grpId="0"/>
      <p:bldP spid="86108" grpId="0" animBg="1"/>
      <p:bldP spid="86072" grpId="0" animBg="1"/>
      <p:bldP spid="86073" grpId="0" animBg="1"/>
      <p:bldP spid="86070" grpId="0" animBg="1"/>
      <p:bldP spid="86105" grpId="0" animBg="1"/>
      <p:bldP spid="86106" grpId="0" animBg="1"/>
      <p:bldP spid="861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116013" y="260350"/>
            <a:ext cx="1368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3600" b="1" i="1" baseline="30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15" name="Freeform 40"/>
          <p:cNvSpPr>
            <a:spLocks/>
          </p:cNvSpPr>
          <p:nvPr/>
        </p:nvSpPr>
        <p:spPr bwMode="auto">
          <a:xfrm>
            <a:off x="4027488" y="46751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16" name="Freeform 41"/>
          <p:cNvSpPr>
            <a:spLocks/>
          </p:cNvSpPr>
          <p:nvPr/>
        </p:nvSpPr>
        <p:spPr bwMode="auto">
          <a:xfrm>
            <a:off x="4284663" y="334963"/>
            <a:ext cx="12700" cy="4752975"/>
          </a:xfrm>
          <a:custGeom>
            <a:avLst/>
            <a:gdLst>
              <a:gd name="T0" fmla="*/ 0 w 8"/>
              <a:gd name="T1" fmla="*/ 0 h 2994"/>
              <a:gd name="T2" fmla="*/ 2147483647 w 8"/>
              <a:gd name="T3" fmla="*/ 2147483647 h 2994"/>
              <a:gd name="T4" fmla="*/ 0 60000 65536"/>
              <a:gd name="T5" fmla="*/ 0 60000 65536"/>
              <a:gd name="T6" fmla="*/ 0 w 8"/>
              <a:gd name="T7" fmla="*/ 0 h 2994"/>
              <a:gd name="T8" fmla="*/ 8 w 8"/>
              <a:gd name="T9" fmla="*/ 2994 h 29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2994">
                <a:moveTo>
                  <a:pt x="0" y="0"/>
                </a:moveTo>
                <a:lnTo>
                  <a:pt x="8" y="299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17" name="Line 42"/>
          <p:cNvSpPr>
            <a:spLocks noChangeShapeType="1"/>
          </p:cNvSpPr>
          <p:nvPr/>
        </p:nvSpPr>
        <p:spPr bwMode="auto">
          <a:xfrm>
            <a:off x="4054475" y="4292600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118" name="Freeform 43"/>
          <p:cNvSpPr>
            <a:spLocks/>
          </p:cNvSpPr>
          <p:nvPr/>
        </p:nvSpPr>
        <p:spPr bwMode="auto">
          <a:xfrm>
            <a:off x="4054475" y="5084763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19" name="Freeform 44"/>
          <p:cNvSpPr>
            <a:spLocks/>
          </p:cNvSpPr>
          <p:nvPr/>
        </p:nvSpPr>
        <p:spPr bwMode="auto">
          <a:xfrm>
            <a:off x="4041775" y="3889375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0" name="Freeform 45"/>
          <p:cNvSpPr>
            <a:spLocks/>
          </p:cNvSpPr>
          <p:nvPr/>
        </p:nvSpPr>
        <p:spPr bwMode="auto">
          <a:xfrm>
            <a:off x="4054475" y="350043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1" name="Freeform 46"/>
          <p:cNvSpPr>
            <a:spLocks/>
          </p:cNvSpPr>
          <p:nvPr/>
        </p:nvSpPr>
        <p:spPr bwMode="auto">
          <a:xfrm>
            <a:off x="4027488" y="3103563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2" name="Freeform 47"/>
          <p:cNvSpPr>
            <a:spLocks/>
          </p:cNvSpPr>
          <p:nvPr/>
        </p:nvSpPr>
        <p:spPr bwMode="auto">
          <a:xfrm>
            <a:off x="4003675" y="2311400"/>
            <a:ext cx="4967288" cy="1588"/>
          </a:xfrm>
          <a:custGeom>
            <a:avLst/>
            <a:gdLst>
              <a:gd name="T0" fmla="*/ 0 w 3129"/>
              <a:gd name="T1" fmla="*/ 0 h 1"/>
              <a:gd name="T2" fmla="*/ 2147483647 w 3129"/>
              <a:gd name="T3" fmla="*/ 0 h 1"/>
              <a:gd name="T4" fmla="*/ 0 60000 65536"/>
              <a:gd name="T5" fmla="*/ 0 60000 65536"/>
              <a:gd name="T6" fmla="*/ 0 w 3129"/>
              <a:gd name="T7" fmla="*/ 0 h 1"/>
              <a:gd name="T8" fmla="*/ 3129 w 312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9" h="1">
                <a:moveTo>
                  <a:pt x="0" y="0"/>
                </a:moveTo>
                <a:lnTo>
                  <a:pt x="3129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3" name="Freeform 48"/>
          <p:cNvSpPr>
            <a:spLocks/>
          </p:cNvSpPr>
          <p:nvPr/>
        </p:nvSpPr>
        <p:spPr bwMode="auto">
          <a:xfrm>
            <a:off x="4054475" y="1916113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4" name="Freeform 49"/>
          <p:cNvSpPr>
            <a:spLocks/>
          </p:cNvSpPr>
          <p:nvPr/>
        </p:nvSpPr>
        <p:spPr bwMode="auto">
          <a:xfrm>
            <a:off x="4054475" y="1506538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5" name="Freeform 50"/>
          <p:cNvSpPr>
            <a:spLocks/>
          </p:cNvSpPr>
          <p:nvPr/>
        </p:nvSpPr>
        <p:spPr bwMode="auto">
          <a:xfrm>
            <a:off x="4054475" y="11239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6" name="Freeform 51"/>
          <p:cNvSpPr>
            <a:spLocks/>
          </p:cNvSpPr>
          <p:nvPr/>
        </p:nvSpPr>
        <p:spPr bwMode="auto">
          <a:xfrm>
            <a:off x="4067175" y="7080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7" name="Freeform 52"/>
          <p:cNvSpPr>
            <a:spLocks/>
          </p:cNvSpPr>
          <p:nvPr/>
        </p:nvSpPr>
        <p:spPr bwMode="auto">
          <a:xfrm>
            <a:off x="4054475" y="33337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8" name="Freeform 53"/>
          <p:cNvSpPr>
            <a:spLocks/>
          </p:cNvSpPr>
          <p:nvPr/>
        </p:nvSpPr>
        <p:spPr bwMode="auto">
          <a:xfrm>
            <a:off x="4716463" y="322263"/>
            <a:ext cx="12700" cy="4803775"/>
          </a:xfrm>
          <a:custGeom>
            <a:avLst/>
            <a:gdLst>
              <a:gd name="T0" fmla="*/ 2147483647 w 8"/>
              <a:gd name="T1" fmla="*/ 0 h 3026"/>
              <a:gd name="T2" fmla="*/ 0 w 8"/>
              <a:gd name="T3" fmla="*/ 2147483647 h 3026"/>
              <a:gd name="T4" fmla="*/ 0 60000 65536"/>
              <a:gd name="T5" fmla="*/ 0 60000 65536"/>
              <a:gd name="T6" fmla="*/ 0 w 8"/>
              <a:gd name="T7" fmla="*/ 0 h 3026"/>
              <a:gd name="T8" fmla="*/ 8 w 8"/>
              <a:gd name="T9" fmla="*/ 3026 h 30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026">
                <a:moveTo>
                  <a:pt x="8" y="0"/>
                </a:moveTo>
                <a:lnTo>
                  <a:pt x="0" y="302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29" name="Freeform 54"/>
          <p:cNvSpPr>
            <a:spLocks/>
          </p:cNvSpPr>
          <p:nvPr/>
        </p:nvSpPr>
        <p:spPr bwMode="auto">
          <a:xfrm>
            <a:off x="51482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0" name="Freeform 55"/>
          <p:cNvSpPr>
            <a:spLocks/>
          </p:cNvSpPr>
          <p:nvPr/>
        </p:nvSpPr>
        <p:spPr bwMode="auto">
          <a:xfrm>
            <a:off x="55800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1" name="Freeform 56"/>
          <p:cNvSpPr>
            <a:spLocks/>
          </p:cNvSpPr>
          <p:nvPr/>
        </p:nvSpPr>
        <p:spPr bwMode="auto">
          <a:xfrm>
            <a:off x="6011863" y="347663"/>
            <a:ext cx="14287" cy="4778375"/>
          </a:xfrm>
          <a:custGeom>
            <a:avLst/>
            <a:gdLst>
              <a:gd name="T0" fmla="*/ 2147483647 w 9"/>
              <a:gd name="T1" fmla="*/ 0 h 3010"/>
              <a:gd name="T2" fmla="*/ 0 w 9"/>
              <a:gd name="T3" fmla="*/ 2147483647 h 3010"/>
              <a:gd name="T4" fmla="*/ 0 60000 65536"/>
              <a:gd name="T5" fmla="*/ 0 60000 65536"/>
              <a:gd name="T6" fmla="*/ 0 w 9"/>
              <a:gd name="T7" fmla="*/ 0 h 3010"/>
              <a:gd name="T8" fmla="*/ 9 w 9"/>
              <a:gd name="T9" fmla="*/ 3010 h 30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10">
                <a:moveTo>
                  <a:pt x="9" y="0"/>
                </a:moveTo>
                <a:lnTo>
                  <a:pt x="0" y="301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2" name="Freeform 57"/>
          <p:cNvSpPr>
            <a:spLocks/>
          </p:cNvSpPr>
          <p:nvPr/>
        </p:nvSpPr>
        <p:spPr bwMode="auto">
          <a:xfrm>
            <a:off x="68770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3" name="Freeform 58"/>
          <p:cNvSpPr>
            <a:spLocks/>
          </p:cNvSpPr>
          <p:nvPr/>
        </p:nvSpPr>
        <p:spPr bwMode="auto">
          <a:xfrm>
            <a:off x="7308850" y="3222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4" name="Freeform 59"/>
          <p:cNvSpPr>
            <a:spLocks/>
          </p:cNvSpPr>
          <p:nvPr/>
        </p:nvSpPr>
        <p:spPr bwMode="auto">
          <a:xfrm>
            <a:off x="7740650" y="3476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5" name="Freeform 60"/>
          <p:cNvSpPr>
            <a:spLocks/>
          </p:cNvSpPr>
          <p:nvPr/>
        </p:nvSpPr>
        <p:spPr bwMode="auto">
          <a:xfrm>
            <a:off x="81597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6" name="Freeform 61"/>
          <p:cNvSpPr>
            <a:spLocks/>
          </p:cNvSpPr>
          <p:nvPr/>
        </p:nvSpPr>
        <p:spPr bwMode="auto">
          <a:xfrm>
            <a:off x="86026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37" name="Text Box 62"/>
          <p:cNvSpPr txBox="1">
            <a:spLocks noChangeArrowheads="1"/>
          </p:cNvSpPr>
          <p:nvPr/>
        </p:nvSpPr>
        <p:spPr bwMode="auto">
          <a:xfrm>
            <a:off x="8532813" y="42211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х</a:t>
            </a:r>
          </a:p>
        </p:txBody>
      </p:sp>
      <p:sp>
        <p:nvSpPr>
          <p:cNvPr id="3138" name="Text Box 63"/>
          <p:cNvSpPr txBox="1">
            <a:spLocks noChangeArrowheads="1"/>
          </p:cNvSpPr>
          <p:nvPr/>
        </p:nvSpPr>
        <p:spPr bwMode="auto">
          <a:xfrm>
            <a:off x="6143625" y="26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у</a:t>
            </a:r>
          </a:p>
        </p:txBody>
      </p:sp>
      <p:sp>
        <p:nvSpPr>
          <p:cNvPr id="3139" name="Line 64"/>
          <p:cNvSpPr>
            <a:spLocks noChangeShapeType="1"/>
          </p:cNvSpPr>
          <p:nvPr/>
        </p:nvSpPr>
        <p:spPr bwMode="auto">
          <a:xfrm flipH="1" flipV="1">
            <a:off x="6445250" y="333375"/>
            <a:ext cx="0" cy="467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3140" name="Line 65"/>
          <p:cNvSpPr>
            <a:spLocks noChangeShapeType="1"/>
          </p:cNvSpPr>
          <p:nvPr/>
        </p:nvSpPr>
        <p:spPr bwMode="auto">
          <a:xfrm>
            <a:off x="4067175" y="4292600"/>
            <a:ext cx="4895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3141" name="Freeform 66"/>
          <p:cNvSpPr>
            <a:spLocks/>
          </p:cNvSpPr>
          <p:nvPr/>
        </p:nvSpPr>
        <p:spPr bwMode="auto">
          <a:xfrm>
            <a:off x="6448425" y="320675"/>
            <a:ext cx="14288" cy="4764088"/>
          </a:xfrm>
          <a:custGeom>
            <a:avLst/>
            <a:gdLst>
              <a:gd name="T0" fmla="*/ 0 w 9"/>
              <a:gd name="T1" fmla="*/ 2147483647 h 3001"/>
              <a:gd name="T2" fmla="*/ 2147483647 w 9"/>
              <a:gd name="T3" fmla="*/ 0 h 3001"/>
              <a:gd name="T4" fmla="*/ 0 60000 65536"/>
              <a:gd name="T5" fmla="*/ 0 60000 65536"/>
              <a:gd name="T6" fmla="*/ 0 w 9"/>
              <a:gd name="T7" fmla="*/ 0 h 3001"/>
              <a:gd name="T8" fmla="*/ 9 w 9"/>
              <a:gd name="T9" fmla="*/ 3001 h 30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01">
                <a:moveTo>
                  <a:pt x="0" y="3001"/>
                </a:moveTo>
                <a:lnTo>
                  <a:pt x="9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42" name="AutoShape 68"/>
          <p:cNvSpPr>
            <a:spLocks noChangeArrowheads="1"/>
          </p:cNvSpPr>
          <p:nvPr/>
        </p:nvSpPr>
        <p:spPr bwMode="auto">
          <a:xfrm>
            <a:off x="6372225" y="422116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43" name="Freeform 69"/>
          <p:cNvSpPr>
            <a:spLocks/>
          </p:cNvSpPr>
          <p:nvPr/>
        </p:nvSpPr>
        <p:spPr bwMode="auto">
          <a:xfrm>
            <a:off x="3995738" y="2708275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144" name="Text Box 73"/>
          <p:cNvSpPr txBox="1">
            <a:spLocks noChangeArrowheads="1"/>
          </p:cNvSpPr>
          <p:nvPr/>
        </p:nvSpPr>
        <p:spPr bwMode="auto">
          <a:xfrm>
            <a:off x="671353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</a:t>
            </a:r>
            <a:endParaRPr lang="ru-RU" sz="2400"/>
          </a:p>
        </p:txBody>
      </p:sp>
      <p:sp>
        <p:nvSpPr>
          <p:cNvPr id="3145" name="Text Box 74"/>
          <p:cNvSpPr txBox="1">
            <a:spLocks noChangeArrowheads="1"/>
          </p:cNvSpPr>
          <p:nvPr/>
        </p:nvSpPr>
        <p:spPr bwMode="auto">
          <a:xfrm>
            <a:off x="608488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0</a:t>
            </a:r>
            <a:endParaRPr lang="ru-RU" sz="2400"/>
          </a:p>
        </p:txBody>
      </p:sp>
      <p:sp>
        <p:nvSpPr>
          <p:cNvPr id="3146" name="Freeform 77"/>
          <p:cNvSpPr>
            <a:spLocks/>
          </p:cNvSpPr>
          <p:nvPr/>
        </p:nvSpPr>
        <p:spPr bwMode="auto">
          <a:xfrm>
            <a:off x="5003800" y="-26988"/>
            <a:ext cx="2881313" cy="4324351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4046" name="Text Box 78"/>
          <p:cNvSpPr txBox="1">
            <a:spLocks noChangeArrowheads="1"/>
          </p:cNvSpPr>
          <p:nvPr/>
        </p:nvSpPr>
        <p:spPr bwMode="auto">
          <a:xfrm>
            <a:off x="107950" y="836613"/>
            <a:ext cx="35702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функції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4047" name="Object 39"/>
          <p:cNvGraphicFramePr>
            <a:graphicFrameLocks noChangeAspect="1"/>
          </p:cNvGraphicFramePr>
          <p:nvPr/>
        </p:nvGraphicFramePr>
        <p:xfrm>
          <a:off x="990600" y="1554163"/>
          <a:ext cx="2079625" cy="611187"/>
        </p:xfrm>
        <a:graphic>
          <a:graphicData uri="http://schemas.openxmlformats.org/presentationml/2006/ole">
            <p:oleObj spid="_x0000_s3111" name="Формула" r:id="rId4" imgW="418918" imgH="165028" progId="Equation.3">
              <p:embed/>
            </p:oleObj>
          </a:graphicData>
        </a:graphic>
      </p:graphicFrame>
      <p:graphicFrame>
        <p:nvGraphicFramePr>
          <p:cNvPr id="84049" name="Object 40"/>
          <p:cNvGraphicFramePr>
            <a:graphicFrameLocks noChangeAspect="1"/>
          </p:cNvGraphicFramePr>
          <p:nvPr/>
        </p:nvGraphicFramePr>
        <p:xfrm>
          <a:off x="808038" y="2205038"/>
          <a:ext cx="2468562" cy="719137"/>
        </p:xfrm>
        <a:graphic>
          <a:graphicData uri="http://schemas.openxmlformats.org/presentationml/2006/ole">
            <p:oleObj spid="_x0000_s3112" name="Формула" r:id="rId5" imgW="698197" imgH="215806" progId="Equation.3">
              <p:embed/>
            </p:oleObj>
          </a:graphicData>
        </a:graphic>
      </p:graphicFrame>
      <p:sp>
        <p:nvSpPr>
          <p:cNvPr id="84050" name="Text Box 82"/>
          <p:cNvSpPr txBox="1">
            <a:spLocks noChangeArrowheads="1"/>
          </p:cNvSpPr>
          <p:nvPr/>
        </p:nvSpPr>
        <p:spPr bwMode="auto">
          <a:xfrm>
            <a:off x="374650" y="3108325"/>
            <a:ext cx="2679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= 0,  при 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= 0</a:t>
            </a:r>
          </a:p>
        </p:txBody>
      </p:sp>
      <p:sp>
        <p:nvSpPr>
          <p:cNvPr id="84051" name="Text Box 83"/>
          <p:cNvSpPr txBox="1">
            <a:spLocks noChangeArrowheads="1"/>
          </p:cNvSpPr>
          <p:nvPr/>
        </p:nvSpPr>
        <p:spPr bwMode="auto">
          <a:xfrm>
            <a:off x="123825" y="3716338"/>
            <a:ext cx="3455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i="1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0,  при 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053" name="Text Box 85"/>
          <p:cNvSpPr txBox="1">
            <a:spLocks noChangeArrowheads="1"/>
          </p:cNvSpPr>
          <p:nvPr/>
        </p:nvSpPr>
        <p:spPr bwMode="auto">
          <a:xfrm>
            <a:off x="179388" y="5300663"/>
            <a:ext cx="89646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(x) =  y(-x)</a:t>
            </a:r>
            <a:r>
              <a:rPr lang="ru-RU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графік  функції симетричний  відносно осі ординат</a:t>
            </a:r>
            <a:endParaRPr lang="ru-RU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41"/>
          <p:cNvGraphicFramePr>
            <a:graphicFrameLocks noChangeAspect="1"/>
          </p:cNvGraphicFramePr>
          <p:nvPr/>
        </p:nvGraphicFramePr>
        <p:xfrm>
          <a:off x="2347913" y="3679825"/>
          <a:ext cx="3016250" cy="596900"/>
        </p:xfrm>
        <a:graphic>
          <a:graphicData uri="http://schemas.openxmlformats.org/presentationml/2006/ole">
            <p:oleObj spid="_x0000_s3113" name="Формула" r:id="rId6" imgW="1040948" imgH="203112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50" grpId="0"/>
      <p:bldP spid="84051" grpId="0"/>
      <p:bldP spid="840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9" name="Text Box 2"/>
          <p:cNvSpPr txBox="1">
            <a:spLocks noChangeArrowheads="1"/>
          </p:cNvSpPr>
          <p:nvPr/>
        </p:nvSpPr>
        <p:spPr bwMode="auto">
          <a:xfrm>
            <a:off x="3895725" y="-134938"/>
            <a:ext cx="542925" cy="1006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latin typeface="Times New Roman" pitchFamily="18" charset="0"/>
              </a:rPr>
              <a:t>y</a:t>
            </a:r>
            <a:endParaRPr lang="ru-RU" sz="6000" b="1" i="1">
              <a:latin typeface="Times New Roman" pitchFamily="18" charset="0"/>
            </a:endParaRPr>
          </a:p>
        </p:txBody>
      </p:sp>
      <p:sp>
        <p:nvSpPr>
          <p:cNvPr id="4140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4141" name="Freeform 4"/>
          <p:cNvSpPr>
            <a:spLocks/>
          </p:cNvSpPr>
          <p:nvPr/>
        </p:nvSpPr>
        <p:spPr bwMode="auto">
          <a:xfrm>
            <a:off x="4559300" y="85725"/>
            <a:ext cx="25400" cy="6573838"/>
          </a:xfrm>
          <a:custGeom>
            <a:avLst/>
            <a:gdLst>
              <a:gd name="T0" fmla="*/ 0 w 16"/>
              <a:gd name="T1" fmla="*/ 2147483647 h 4141"/>
              <a:gd name="T2" fmla="*/ 2147483647 w 16"/>
              <a:gd name="T3" fmla="*/ 0 h 4141"/>
              <a:gd name="T4" fmla="*/ 0 60000 65536"/>
              <a:gd name="T5" fmla="*/ 0 60000 65536"/>
              <a:gd name="T6" fmla="*/ 0 w 16"/>
              <a:gd name="T7" fmla="*/ 0 h 4141"/>
              <a:gd name="T8" fmla="*/ 16 w 16"/>
              <a:gd name="T9" fmla="*/ 4141 h 41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4141">
                <a:moveTo>
                  <a:pt x="0" y="4141"/>
                </a:moveTo>
                <a:lnTo>
                  <a:pt x="16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42" name="Text Box 5"/>
          <p:cNvSpPr txBox="1">
            <a:spLocks noChangeArrowheads="1"/>
          </p:cNvSpPr>
          <p:nvPr/>
        </p:nvSpPr>
        <p:spPr bwMode="auto">
          <a:xfrm>
            <a:off x="8128000" y="3429000"/>
            <a:ext cx="809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i="1">
                <a:latin typeface="Times New Roman" pitchFamily="18" charset="0"/>
              </a:rPr>
              <a:t>x</a:t>
            </a:r>
            <a:endParaRPr lang="ru-RU" sz="6000" b="1" i="1">
              <a:latin typeface="Times New Roman" pitchFamily="18" charset="0"/>
            </a:endParaRPr>
          </a:p>
        </p:txBody>
      </p:sp>
      <p:sp>
        <p:nvSpPr>
          <p:cNvPr id="4143" name="Line 9"/>
          <p:cNvSpPr>
            <a:spLocks noChangeShapeType="1"/>
          </p:cNvSpPr>
          <p:nvPr/>
        </p:nvSpPr>
        <p:spPr bwMode="auto">
          <a:xfrm>
            <a:off x="244475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4" name="Line 10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5" name="Line 11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6" name="Line 12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7" name="Line 13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8" name="Line 14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49" name="Line 15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0" name="Line 16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1" name="Line 17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2" name="Line 18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3" name="Line 19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4" name="Line 20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5" name="Line 21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6" name="Line 22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7" name="Line 23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8" name="Line 24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59" name="Line 25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0" name="Line 26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1" name="Line 27"/>
          <p:cNvSpPr>
            <a:spLocks noChangeShapeType="1"/>
          </p:cNvSpPr>
          <p:nvPr/>
        </p:nvSpPr>
        <p:spPr bwMode="auto">
          <a:xfrm flipH="1">
            <a:off x="4906963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2" name="Line 28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3" name="Line 29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4" name="Line 30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5" name="Line 31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6" name="Line 32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7" name="Line 33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8" name="Line 34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69" name="Line 35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0" name="Line 36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1" name="Line 37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2" name="Line 38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3" name="Line 39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4" name="Line 40"/>
          <p:cNvSpPr>
            <a:spLocks noChangeShapeType="1"/>
          </p:cNvSpPr>
          <p:nvPr/>
        </p:nvSpPr>
        <p:spPr bwMode="auto">
          <a:xfrm>
            <a:off x="3840163" y="0"/>
            <a:ext cx="0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5" name="Line 41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6" name="Line 42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7" name="Line 43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8" name="Line 44"/>
          <p:cNvSpPr>
            <a:spLocks noChangeShapeType="1"/>
          </p:cNvSpPr>
          <p:nvPr/>
        </p:nvSpPr>
        <p:spPr bwMode="auto">
          <a:xfrm>
            <a:off x="2392363" y="0"/>
            <a:ext cx="0" cy="66754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79" name="Line 45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0" name="Line 46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1" name="Line 47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2" name="Line 48"/>
          <p:cNvSpPr>
            <a:spLocks noChangeShapeType="1"/>
          </p:cNvSpPr>
          <p:nvPr/>
        </p:nvSpPr>
        <p:spPr bwMode="auto">
          <a:xfrm>
            <a:off x="944563" y="0"/>
            <a:ext cx="15875" cy="66452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3" name="Line 49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84" name="Line 50"/>
          <p:cNvSpPr>
            <a:spLocks noChangeShapeType="1"/>
          </p:cNvSpPr>
          <p:nvPr/>
        </p:nvSpPr>
        <p:spPr bwMode="auto">
          <a:xfrm>
            <a:off x="242888" y="0"/>
            <a:ext cx="1587" cy="66595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4136" name="Object 40"/>
          <p:cNvGraphicFramePr>
            <a:graphicFrameLocks noChangeAspect="1"/>
          </p:cNvGraphicFramePr>
          <p:nvPr/>
        </p:nvGraphicFramePr>
        <p:xfrm>
          <a:off x="196850" y="0"/>
          <a:ext cx="2654300" cy="1447800"/>
        </p:xfrm>
        <a:graphic>
          <a:graphicData uri="http://schemas.openxmlformats.org/presentationml/2006/ole">
            <p:oleObj spid="_x0000_s4136" name="Формула" r:id="rId3" imgW="419100" imgH="228600" progId="Equation.3">
              <p:embed/>
            </p:oleObj>
          </a:graphicData>
        </a:graphic>
      </p:graphicFrame>
      <p:sp>
        <p:nvSpPr>
          <p:cNvPr id="4185" name="Text Box 54"/>
          <p:cNvSpPr txBox="1">
            <a:spLocks noChangeArrowheads="1"/>
          </p:cNvSpPr>
          <p:nvPr/>
        </p:nvSpPr>
        <p:spPr bwMode="auto">
          <a:xfrm>
            <a:off x="2952750" y="3273425"/>
            <a:ext cx="358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>
                <a:latin typeface="Times New Roman" pitchFamily="18" charset="0"/>
              </a:rPr>
              <a:t>   -</a:t>
            </a:r>
            <a:r>
              <a:rPr lang="ru-RU" sz="4800" b="1">
                <a:latin typeface="Times New Roman" pitchFamily="18" charset="0"/>
              </a:rPr>
              <a:t>1  0   1   2</a:t>
            </a:r>
          </a:p>
        </p:txBody>
      </p:sp>
      <p:sp>
        <p:nvSpPr>
          <p:cNvPr id="82999" name="Freeform 55"/>
          <p:cNvSpPr>
            <a:spLocks/>
          </p:cNvSpPr>
          <p:nvPr/>
        </p:nvSpPr>
        <p:spPr bwMode="auto">
          <a:xfrm>
            <a:off x="2987675" y="-38100"/>
            <a:ext cx="3171825" cy="3487738"/>
          </a:xfrm>
          <a:custGeom>
            <a:avLst/>
            <a:gdLst>
              <a:gd name="T0" fmla="*/ 0 w 1998"/>
              <a:gd name="T1" fmla="*/ 2147483647 h 2197"/>
              <a:gd name="T2" fmla="*/ 2147483647 w 1998"/>
              <a:gd name="T3" fmla="*/ 2147483647 h 2197"/>
              <a:gd name="T4" fmla="*/ 2147483647 w 1998"/>
              <a:gd name="T5" fmla="*/ 2147483647 h 2197"/>
              <a:gd name="T6" fmla="*/ 2147483647 w 1998"/>
              <a:gd name="T7" fmla="*/ 2147483647 h 2197"/>
              <a:gd name="T8" fmla="*/ 2147483647 w 1998"/>
              <a:gd name="T9" fmla="*/ 0 h 21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98"/>
              <a:gd name="T16" fmla="*/ 0 h 2197"/>
              <a:gd name="T17" fmla="*/ 1998 w 1998"/>
              <a:gd name="T18" fmla="*/ 2197 h 21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98" h="2197">
                <a:moveTo>
                  <a:pt x="0" y="91"/>
                </a:moveTo>
                <a:cubicBezTo>
                  <a:pt x="88" y="364"/>
                  <a:pt x="361" y="1378"/>
                  <a:pt x="526" y="1728"/>
                </a:cubicBezTo>
                <a:cubicBezTo>
                  <a:pt x="691" y="2078"/>
                  <a:pt x="836" y="2197"/>
                  <a:pt x="988" y="2194"/>
                </a:cubicBezTo>
                <a:cubicBezTo>
                  <a:pt x="1140" y="2191"/>
                  <a:pt x="1270" y="2078"/>
                  <a:pt x="1438" y="1712"/>
                </a:cubicBezTo>
                <a:cubicBezTo>
                  <a:pt x="1606" y="1346"/>
                  <a:pt x="1881" y="357"/>
                  <a:pt x="1998" y="0"/>
                </a:cubicBezTo>
              </a:path>
            </a:pathLst>
          </a:custGeom>
          <a:noFill/>
          <a:ln w="38100">
            <a:solidFill>
              <a:srgbClr val="0099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83013" name="Object 41"/>
          <p:cNvGraphicFramePr>
            <a:graphicFrameLocks noChangeAspect="1"/>
          </p:cNvGraphicFramePr>
          <p:nvPr/>
        </p:nvGraphicFramePr>
        <p:xfrm>
          <a:off x="539750" y="2420938"/>
          <a:ext cx="2592388" cy="1027112"/>
        </p:xfrm>
        <a:graphic>
          <a:graphicData uri="http://schemas.openxmlformats.org/presentationml/2006/ole">
            <p:oleObj spid="_x0000_s4137" name="Формула" r:id="rId4" imgW="457002" imgH="215806" progId="Equation.3">
              <p:embed/>
            </p:oleObj>
          </a:graphicData>
        </a:graphic>
      </p:graphicFrame>
      <p:graphicFrame>
        <p:nvGraphicFramePr>
          <p:cNvPr id="83014" name="Object 42"/>
          <p:cNvGraphicFramePr>
            <a:graphicFrameLocks noChangeAspect="1"/>
          </p:cNvGraphicFramePr>
          <p:nvPr/>
        </p:nvGraphicFramePr>
        <p:xfrm>
          <a:off x="5651500" y="2420938"/>
          <a:ext cx="2665413" cy="1011237"/>
        </p:xfrm>
        <a:graphic>
          <a:graphicData uri="http://schemas.openxmlformats.org/presentationml/2006/ole">
            <p:oleObj spid="_x0000_s4138" name="Формула" r:id="rId5" imgW="431613" imgH="215806" progId="Equation.3">
              <p:embed/>
            </p:oleObj>
          </a:graphicData>
        </a:graphic>
      </p:graphicFrame>
      <p:sp>
        <p:nvSpPr>
          <p:cNvPr id="4187" name="Line 7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2997" name="Oval 53"/>
          <p:cNvSpPr>
            <a:spLocks noChangeArrowheads="1"/>
          </p:cNvSpPr>
          <p:nvPr/>
        </p:nvSpPr>
        <p:spPr bwMode="auto">
          <a:xfrm>
            <a:off x="4445000" y="3324225"/>
            <a:ext cx="223838" cy="223838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83011" name="Picture 67" descr="anim058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6736711">
            <a:off x="2406650" y="-615950"/>
            <a:ext cx="1666876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29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8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C 0.0151 0.07916 0.03038 0.15856 0.0434 0.21782 C 0.05642 0.27708 0.0658 0.31319 0.0783 0.35532 C 0.0908 0.39745 0.10694 0.44444 0.1184 0.47083 C 0.12986 0.49745 0.14201 0.50601 0.1467 0.51342 " pathEditMode="relative" rAng="0" ptsTypes="aaaaA">
                                      <p:cBhvr>
                                        <p:cTn id="31" dur="3000" fill="hold"/>
                                        <p:tgtEl>
                                          <p:spTgt spid="830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800000">
                                      <p:cBhvr>
                                        <p:cTn id="33" dur="2000" fill="hold"/>
                                        <p:tgtEl>
                                          <p:spTgt spid="830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67 0.51343 C 0.16337 0.50417 0.18003 0.49468 0.19531 0.4632 C 0.21059 0.43149 0.22274 0.37732 0.23854 0.32269 C 0.25434 0.26806 0.27691 0.18473 0.28993 0.13519 C 0.30295 0.08542 0.30434 0.07408 0.31701 0.02362 C 0.32969 -0.02685 0.34757 -0.09722 0.36562 -0.16736 " pathEditMode="relative" ptsTypes="aaaaaA">
                                      <p:cBhvr>
                                        <p:cTn id="40" dur="5000" fill="hold"/>
                                        <p:tgtEl>
                                          <p:spTgt spid="830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83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99" grpId="0" animBg="1"/>
      <p:bldP spid="829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reeform 3"/>
          <p:cNvSpPr>
            <a:spLocks/>
          </p:cNvSpPr>
          <p:nvPr/>
        </p:nvSpPr>
        <p:spPr bwMode="auto">
          <a:xfrm>
            <a:off x="4027488" y="4675188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78" name="Freeform 4"/>
          <p:cNvSpPr>
            <a:spLocks/>
          </p:cNvSpPr>
          <p:nvPr/>
        </p:nvSpPr>
        <p:spPr bwMode="auto">
          <a:xfrm>
            <a:off x="4284663" y="334963"/>
            <a:ext cx="12700" cy="4752975"/>
          </a:xfrm>
          <a:custGeom>
            <a:avLst/>
            <a:gdLst>
              <a:gd name="T0" fmla="*/ 0 w 8"/>
              <a:gd name="T1" fmla="*/ 0 h 2994"/>
              <a:gd name="T2" fmla="*/ 2147483647 w 8"/>
              <a:gd name="T3" fmla="*/ 2147483647 h 2994"/>
              <a:gd name="T4" fmla="*/ 0 60000 65536"/>
              <a:gd name="T5" fmla="*/ 0 60000 65536"/>
              <a:gd name="T6" fmla="*/ 0 w 8"/>
              <a:gd name="T7" fmla="*/ 0 h 2994"/>
              <a:gd name="T8" fmla="*/ 8 w 8"/>
              <a:gd name="T9" fmla="*/ 2994 h 29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2994">
                <a:moveTo>
                  <a:pt x="0" y="0"/>
                </a:moveTo>
                <a:lnTo>
                  <a:pt x="8" y="299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79" name="Line 5"/>
          <p:cNvSpPr>
            <a:spLocks noChangeShapeType="1"/>
          </p:cNvSpPr>
          <p:nvPr/>
        </p:nvSpPr>
        <p:spPr bwMode="auto">
          <a:xfrm>
            <a:off x="4054475" y="4292600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4580" name="Freeform 6"/>
          <p:cNvSpPr>
            <a:spLocks/>
          </p:cNvSpPr>
          <p:nvPr/>
        </p:nvSpPr>
        <p:spPr bwMode="auto">
          <a:xfrm>
            <a:off x="4054475" y="5084763"/>
            <a:ext cx="4959350" cy="12700"/>
          </a:xfrm>
          <a:custGeom>
            <a:avLst/>
            <a:gdLst>
              <a:gd name="T0" fmla="*/ 0 w 3124"/>
              <a:gd name="T1" fmla="*/ 0 h 8"/>
              <a:gd name="T2" fmla="*/ 2147483647 w 3124"/>
              <a:gd name="T3" fmla="*/ 2147483647 h 8"/>
              <a:gd name="T4" fmla="*/ 0 60000 65536"/>
              <a:gd name="T5" fmla="*/ 0 60000 65536"/>
              <a:gd name="T6" fmla="*/ 0 w 3124"/>
              <a:gd name="T7" fmla="*/ 0 h 8"/>
              <a:gd name="T8" fmla="*/ 3124 w 31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4" h="8">
                <a:moveTo>
                  <a:pt x="0" y="0"/>
                </a:moveTo>
                <a:lnTo>
                  <a:pt x="3124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81" name="Freeform 7"/>
          <p:cNvSpPr>
            <a:spLocks/>
          </p:cNvSpPr>
          <p:nvPr/>
        </p:nvSpPr>
        <p:spPr bwMode="auto">
          <a:xfrm>
            <a:off x="4041775" y="3889375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82" name="Freeform 8"/>
          <p:cNvSpPr>
            <a:spLocks/>
          </p:cNvSpPr>
          <p:nvPr/>
        </p:nvSpPr>
        <p:spPr bwMode="auto">
          <a:xfrm>
            <a:off x="4054475" y="3500438"/>
            <a:ext cx="4970463" cy="12700"/>
          </a:xfrm>
          <a:custGeom>
            <a:avLst/>
            <a:gdLst>
              <a:gd name="T0" fmla="*/ 0 w 3131"/>
              <a:gd name="T1" fmla="*/ 2147483647 h 8"/>
              <a:gd name="T2" fmla="*/ 2147483647 w 3131"/>
              <a:gd name="T3" fmla="*/ 0 h 8"/>
              <a:gd name="T4" fmla="*/ 0 60000 65536"/>
              <a:gd name="T5" fmla="*/ 0 60000 65536"/>
              <a:gd name="T6" fmla="*/ 0 w 3131"/>
              <a:gd name="T7" fmla="*/ 0 h 8"/>
              <a:gd name="T8" fmla="*/ 3131 w 3131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1" h="8">
                <a:moveTo>
                  <a:pt x="0" y="8"/>
                </a:moveTo>
                <a:lnTo>
                  <a:pt x="3131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83" name="Freeform 9"/>
          <p:cNvSpPr>
            <a:spLocks/>
          </p:cNvSpPr>
          <p:nvPr/>
        </p:nvSpPr>
        <p:spPr bwMode="auto">
          <a:xfrm>
            <a:off x="4027488" y="3103563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84" name="Freeform 10"/>
          <p:cNvSpPr>
            <a:spLocks/>
          </p:cNvSpPr>
          <p:nvPr/>
        </p:nvSpPr>
        <p:spPr bwMode="auto">
          <a:xfrm>
            <a:off x="4003675" y="2311400"/>
            <a:ext cx="4967288" cy="1588"/>
          </a:xfrm>
          <a:custGeom>
            <a:avLst/>
            <a:gdLst>
              <a:gd name="T0" fmla="*/ 0 w 3129"/>
              <a:gd name="T1" fmla="*/ 0 h 1"/>
              <a:gd name="T2" fmla="*/ 2147483647 w 3129"/>
              <a:gd name="T3" fmla="*/ 0 h 1"/>
              <a:gd name="T4" fmla="*/ 0 60000 65536"/>
              <a:gd name="T5" fmla="*/ 0 60000 65536"/>
              <a:gd name="T6" fmla="*/ 0 w 3129"/>
              <a:gd name="T7" fmla="*/ 0 h 1"/>
              <a:gd name="T8" fmla="*/ 3129 w 312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9" h="1">
                <a:moveTo>
                  <a:pt x="0" y="0"/>
                </a:moveTo>
                <a:lnTo>
                  <a:pt x="3129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85" name="Freeform 11"/>
          <p:cNvSpPr>
            <a:spLocks/>
          </p:cNvSpPr>
          <p:nvPr/>
        </p:nvSpPr>
        <p:spPr bwMode="auto">
          <a:xfrm>
            <a:off x="4054475" y="1916113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86" name="Freeform 12"/>
          <p:cNvSpPr>
            <a:spLocks/>
          </p:cNvSpPr>
          <p:nvPr/>
        </p:nvSpPr>
        <p:spPr bwMode="auto">
          <a:xfrm>
            <a:off x="4054475" y="1506538"/>
            <a:ext cx="4957763" cy="12700"/>
          </a:xfrm>
          <a:custGeom>
            <a:avLst/>
            <a:gdLst>
              <a:gd name="T0" fmla="*/ 0 w 3123"/>
              <a:gd name="T1" fmla="*/ 0 h 8"/>
              <a:gd name="T2" fmla="*/ 2147483647 w 3123"/>
              <a:gd name="T3" fmla="*/ 2147483647 h 8"/>
              <a:gd name="T4" fmla="*/ 0 60000 65536"/>
              <a:gd name="T5" fmla="*/ 0 60000 65536"/>
              <a:gd name="T6" fmla="*/ 0 w 3123"/>
              <a:gd name="T7" fmla="*/ 0 h 8"/>
              <a:gd name="T8" fmla="*/ 3123 w 3123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23" h="8">
                <a:moveTo>
                  <a:pt x="0" y="0"/>
                </a:moveTo>
                <a:lnTo>
                  <a:pt x="3123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87" name="Freeform 13"/>
          <p:cNvSpPr>
            <a:spLocks/>
          </p:cNvSpPr>
          <p:nvPr/>
        </p:nvSpPr>
        <p:spPr bwMode="auto">
          <a:xfrm>
            <a:off x="4054475" y="1123950"/>
            <a:ext cx="4932363" cy="12700"/>
          </a:xfrm>
          <a:custGeom>
            <a:avLst/>
            <a:gdLst>
              <a:gd name="T0" fmla="*/ 0 w 3107"/>
              <a:gd name="T1" fmla="*/ 2147483647 h 8"/>
              <a:gd name="T2" fmla="*/ 2147483647 w 3107"/>
              <a:gd name="T3" fmla="*/ 0 h 8"/>
              <a:gd name="T4" fmla="*/ 0 60000 65536"/>
              <a:gd name="T5" fmla="*/ 0 60000 65536"/>
              <a:gd name="T6" fmla="*/ 0 w 3107"/>
              <a:gd name="T7" fmla="*/ 0 h 8"/>
              <a:gd name="T8" fmla="*/ 3107 w 3107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7" h="8">
                <a:moveTo>
                  <a:pt x="0" y="8"/>
                </a:moveTo>
                <a:lnTo>
                  <a:pt x="3107" y="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88" name="Freeform 14"/>
          <p:cNvSpPr>
            <a:spLocks/>
          </p:cNvSpPr>
          <p:nvPr/>
        </p:nvSpPr>
        <p:spPr bwMode="auto">
          <a:xfrm>
            <a:off x="4067175" y="70802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89" name="Freeform 15"/>
          <p:cNvSpPr>
            <a:spLocks/>
          </p:cNvSpPr>
          <p:nvPr/>
        </p:nvSpPr>
        <p:spPr bwMode="auto">
          <a:xfrm>
            <a:off x="4054475" y="333375"/>
            <a:ext cx="4945063" cy="12700"/>
          </a:xfrm>
          <a:custGeom>
            <a:avLst/>
            <a:gdLst>
              <a:gd name="T0" fmla="*/ 0 w 3115"/>
              <a:gd name="T1" fmla="*/ 0 h 8"/>
              <a:gd name="T2" fmla="*/ 2147483647 w 3115"/>
              <a:gd name="T3" fmla="*/ 2147483647 h 8"/>
              <a:gd name="T4" fmla="*/ 0 60000 65536"/>
              <a:gd name="T5" fmla="*/ 0 60000 65536"/>
              <a:gd name="T6" fmla="*/ 0 w 3115"/>
              <a:gd name="T7" fmla="*/ 0 h 8"/>
              <a:gd name="T8" fmla="*/ 3115 w 3115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5" h="8">
                <a:moveTo>
                  <a:pt x="0" y="0"/>
                </a:moveTo>
                <a:lnTo>
                  <a:pt x="3115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0" name="Freeform 16"/>
          <p:cNvSpPr>
            <a:spLocks/>
          </p:cNvSpPr>
          <p:nvPr/>
        </p:nvSpPr>
        <p:spPr bwMode="auto">
          <a:xfrm>
            <a:off x="4716463" y="322263"/>
            <a:ext cx="12700" cy="4803775"/>
          </a:xfrm>
          <a:custGeom>
            <a:avLst/>
            <a:gdLst>
              <a:gd name="T0" fmla="*/ 2147483647 w 8"/>
              <a:gd name="T1" fmla="*/ 0 h 3026"/>
              <a:gd name="T2" fmla="*/ 0 w 8"/>
              <a:gd name="T3" fmla="*/ 2147483647 h 3026"/>
              <a:gd name="T4" fmla="*/ 0 60000 65536"/>
              <a:gd name="T5" fmla="*/ 0 60000 65536"/>
              <a:gd name="T6" fmla="*/ 0 w 8"/>
              <a:gd name="T7" fmla="*/ 0 h 3026"/>
              <a:gd name="T8" fmla="*/ 8 w 8"/>
              <a:gd name="T9" fmla="*/ 3026 h 30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026">
                <a:moveTo>
                  <a:pt x="8" y="0"/>
                </a:moveTo>
                <a:lnTo>
                  <a:pt x="0" y="3026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1" name="Freeform 17"/>
          <p:cNvSpPr>
            <a:spLocks/>
          </p:cNvSpPr>
          <p:nvPr/>
        </p:nvSpPr>
        <p:spPr bwMode="auto">
          <a:xfrm>
            <a:off x="51482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2" name="Freeform 18"/>
          <p:cNvSpPr>
            <a:spLocks/>
          </p:cNvSpPr>
          <p:nvPr/>
        </p:nvSpPr>
        <p:spPr bwMode="auto">
          <a:xfrm>
            <a:off x="55800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3" name="Freeform 19"/>
          <p:cNvSpPr>
            <a:spLocks/>
          </p:cNvSpPr>
          <p:nvPr/>
        </p:nvSpPr>
        <p:spPr bwMode="auto">
          <a:xfrm>
            <a:off x="6011863" y="347663"/>
            <a:ext cx="14287" cy="4778375"/>
          </a:xfrm>
          <a:custGeom>
            <a:avLst/>
            <a:gdLst>
              <a:gd name="T0" fmla="*/ 2147483647 w 9"/>
              <a:gd name="T1" fmla="*/ 0 h 3010"/>
              <a:gd name="T2" fmla="*/ 0 w 9"/>
              <a:gd name="T3" fmla="*/ 2147483647 h 3010"/>
              <a:gd name="T4" fmla="*/ 0 60000 65536"/>
              <a:gd name="T5" fmla="*/ 0 60000 65536"/>
              <a:gd name="T6" fmla="*/ 0 w 9"/>
              <a:gd name="T7" fmla="*/ 0 h 3010"/>
              <a:gd name="T8" fmla="*/ 9 w 9"/>
              <a:gd name="T9" fmla="*/ 3010 h 30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10">
                <a:moveTo>
                  <a:pt x="9" y="0"/>
                </a:moveTo>
                <a:lnTo>
                  <a:pt x="0" y="3010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4" name="Freeform 20"/>
          <p:cNvSpPr>
            <a:spLocks/>
          </p:cNvSpPr>
          <p:nvPr/>
        </p:nvSpPr>
        <p:spPr bwMode="auto">
          <a:xfrm>
            <a:off x="68770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5" name="Freeform 21"/>
          <p:cNvSpPr>
            <a:spLocks/>
          </p:cNvSpPr>
          <p:nvPr/>
        </p:nvSpPr>
        <p:spPr bwMode="auto">
          <a:xfrm>
            <a:off x="7308850" y="3222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6" name="Freeform 22"/>
          <p:cNvSpPr>
            <a:spLocks/>
          </p:cNvSpPr>
          <p:nvPr/>
        </p:nvSpPr>
        <p:spPr bwMode="auto">
          <a:xfrm>
            <a:off x="7740650" y="347663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7" name="Freeform 23"/>
          <p:cNvSpPr>
            <a:spLocks/>
          </p:cNvSpPr>
          <p:nvPr/>
        </p:nvSpPr>
        <p:spPr bwMode="auto">
          <a:xfrm>
            <a:off x="8159750" y="333375"/>
            <a:ext cx="1588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8" name="Freeform 24"/>
          <p:cNvSpPr>
            <a:spLocks/>
          </p:cNvSpPr>
          <p:nvPr/>
        </p:nvSpPr>
        <p:spPr bwMode="auto">
          <a:xfrm>
            <a:off x="8602663" y="333375"/>
            <a:ext cx="1587" cy="4765675"/>
          </a:xfrm>
          <a:custGeom>
            <a:avLst/>
            <a:gdLst>
              <a:gd name="T0" fmla="*/ 0 w 1"/>
              <a:gd name="T1" fmla="*/ 0 h 3002"/>
              <a:gd name="T2" fmla="*/ 0 w 1"/>
              <a:gd name="T3" fmla="*/ 2147483647 h 3002"/>
              <a:gd name="T4" fmla="*/ 0 60000 65536"/>
              <a:gd name="T5" fmla="*/ 0 60000 65536"/>
              <a:gd name="T6" fmla="*/ 0 w 1"/>
              <a:gd name="T7" fmla="*/ 0 h 3002"/>
              <a:gd name="T8" fmla="*/ 1 w 1"/>
              <a:gd name="T9" fmla="*/ 3002 h 30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002">
                <a:moveTo>
                  <a:pt x="0" y="0"/>
                </a:moveTo>
                <a:lnTo>
                  <a:pt x="0" y="3002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599" name="Text Box 25"/>
          <p:cNvSpPr txBox="1">
            <a:spLocks noChangeArrowheads="1"/>
          </p:cNvSpPr>
          <p:nvPr/>
        </p:nvSpPr>
        <p:spPr bwMode="auto">
          <a:xfrm>
            <a:off x="8532813" y="4221163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24600" name="Text Box 26"/>
          <p:cNvSpPr txBox="1">
            <a:spLocks noChangeArrowheads="1"/>
          </p:cNvSpPr>
          <p:nvPr/>
        </p:nvSpPr>
        <p:spPr bwMode="auto">
          <a:xfrm>
            <a:off x="6143625" y="260350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24601" name="Line 27"/>
          <p:cNvSpPr>
            <a:spLocks noChangeShapeType="1"/>
          </p:cNvSpPr>
          <p:nvPr/>
        </p:nvSpPr>
        <p:spPr bwMode="auto">
          <a:xfrm flipH="1" flipV="1">
            <a:off x="6445250" y="333375"/>
            <a:ext cx="0" cy="467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24602" name="Line 28"/>
          <p:cNvSpPr>
            <a:spLocks noChangeShapeType="1"/>
          </p:cNvSpPr>
          <p:nvPr/>
        </p:nvSpPr>
        <p:spPr bwMode="auto">
          <a:xfrm>
            <a:off x="4067175" y="4292600"/>
            <a:ext cx="4895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/>
          </a:p>
        </p:txBody>
      </p:sp>
      <p:sp>
        <p:nvSpPr>
          <p:cNvPr id="24603" name="Freeform 29"/>
          <p:cNvSpPr>
            <a:spLocks/>
          </p:cNvSpPr>
          <p:nvPr/>
        </p:nvSpPr>
        <p:spPr bwMode="auto">
          <a:xfrm>
            <a:off x="6448425" y="320675"/>
            <a:ext cx="14288" cy="4764088"/>
          </a:xfrm>
          <a:custGeom>
            <a:avLst/>
            <a:gdLst>
              <a:gd name="T0" fmla="*/ 0 w 9"/>
              <a:gd name="T1" fmla="*/ 2147483647 h 3001"/>
              <a:gd name="T2" fmla="*/ 2147483647 w 9"/>
              <a:gd name="T3" fmla="*/ 0 h 3001"/>
              <a:gd name="T4" fmla="*/ 0 60000 65536"/>
              <a:gd name="T5" fmla="*/ 0 60000 65536"/>
              <a:gd name="T6" fmla="*/ 0 w 9"/>
              <a:gd name="T7" fmla="*/ 0 h 3001"/>
              <a:gd name="T8" fmla="*/ 9 w 9"/>
              <a:gd name="T9" fmla="*/ 3001 h 30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3001">
                <a:moveTo>
                  <a:pt x="0" y="3001"/>
                </a:moveTo>
                <a:lnTo>
                  <a:pt x="9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604" name="AutoShape 30"/>
          <p:cNvSpPr>
            <a:spLocks noChangeArrowheads="1"/>
          </p:cNvSpPr>
          <p:nvPr/>
        </p:nvSpPr>
        <p:spPr bwMode="auto">
          <a:xfrm>
            <a:off x="6372225" y="4221163"/>
            <a:ext cx="144463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605" name="Freeform 31"/>
          <p:cNvSpPr>
            <a:spLocks/>
          </p:cNvSpPr>
          <p:nvPr/>
        </p:nvSpPr>
        <p:spPr bwMode="auto">
          <a:xfrm>
            <a:off x="3995738" y="2708275"/>
            <a:ext cx="4972050" cy="12700"/>
          </a:xfrm>
          <a:custGeom>
            <a:avLst/>
            <a:gdLst>
              <a:gd name="T0" fmla="*/ 0 w 3132"/>
              <a:gd name="T1" fmla="*/ 0 h 8"/>
              <a:gd name="T2" fmla="*/ 2147483647 w 3132"/>
              <a:gd name="T3" fmla="*/ 2147483647 h 8"/>
              <a:gd name="T4" fmla="*/ 0 60000 65536"/>
              <a:gd name="T5" fmla="*/ 0 60000 65536"/>
              <a:gd name="T6" fmla="*/ 0 w 3132"/>
              <a:gd name="T7" fmla="*/ 0 h 8"/>
              <a:gd name="T8" fmla="*/ 3132 w 313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32" h="8">
                <a:moveTo>
                  <a:pt x="0" y="0"/>
                </a:moveTo>
                <a:lnTo>
                  <a:pt x="3132" y="8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4606" name="Text Box 32"/>
          <p:cNvSpPr txBox="1">
            <a:spLocks noChangeArrowheads="1"/>
          </p:cNvSpPr>
          <p:nvPr/>
        </p:nvSpPr>
        <p:spPr bwMode="auto">
          <a:xfrm>
            <a:off x="671353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</a:t>
            </a:r>
            <a:endParaRPr lang="ru-RU" sz="2400"/>
          </a:p>
        </p:txBody>
      </p:sp>
      <p:sp>
        <p:nvSpPr>
          <p:cNvPr id="24607" name="Text Box 33"/>
          <p:cNvSpPr txBox="1">
            <a:spLocks noChangeArrowheads="1"/>
          </p:cNvSpPr>
          <p:nvPr/>
        </p:nvSpPr>
        <p:spPr bwMode="auto">
          <a:xfrm>
            <a:off x="6084888" y="4221163"/>
            <a:ext cx="379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08" name="Freeform 34"/>
          <p:cNvSpPr>
            <a:spLocks/>
          </p:cNvSpPr>
          <p:nvPr/>
        </p:nvSpPr>
        <p:spPr bwMode="auto">
          <a:xfrm>
            <a:off x="5003800" y="-26988"/>
            <a:ext cx="2881313" cy="4324351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075" name="Text Box 35"/>
          <p:cNvSpPr txBox="1">
            <a:spLocks noChangeArrowheads="1"/>
          </p:cNvSpPr>
          <p:nvPr/>
        </p:nvSpPr>
        <p:spPr bwMode="auto">
          <a:xfrm>
            <a:off x="179388" y="260350"/>
            <a:ext cx="3570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функції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83" name="Freeform 43"/>
          <p:cNvSpPr>
            <a:spLocks/>
          </p:cNvSpPr>
          <p:nvPr/>
        </p:nvSpPr>
        <p:spPr bwMode="auto">
          <a:xfrm>
            <a:off x="5219700" y="981075"/>
            <a:ext cx="1223963" cy="3311525"/>
          </a:xfrm>
          <a:custGeom>
            <a:avLst/>
            <a:gdLst>
              <a:gd name="T0" fmla="*/ 0 w 771"/>
              <a:gd name="T1" fmla="*/ 2147483647 h 2086"/>
              <a:gd name="T2" fmla="*/ 0 w 771"/>
              <a:gd name="T3" fmla="*/ 0 h 2086"/>
              <a:gd name="T4" fmla="*/ 2147483647 w 771"/>
              <a:gd name="T5" fmla="*/ 0 h 2086"/>
              <a:gd name="T6" fmla="*/ 0 60000 65536"/>
              <a:gd name="T7" fmla="*/ 0 60000 65536"/>
              <a:gd name="T8" fmla="*/ 0 60000 65536"/>
              <a:gd name="T9" fmla="*/ 0 w 771"/>
              <a:gd name="T10" fmla="*/ 0 h 2086"/>
              <a:gd name="T11" fmla="*/ 771 w 771"/>
              <a:gd name="T12" fmla="*/ 2086 h 2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1" h="2086">
                <a:moveTo>
                  <a:pt x="0" y="2086"/>
                </a:moveTo>
                <a:lnTo>
                  <a:pt x="0" y="0"/>
                </a:lnTo>
                <a:lnTo>
                  <a:pt x="771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084" name="Freeform 44"/>
          <p:cNvSpPr>
            <a:spLocks/>
          </p:cNvSpPr>
          <p:nvPr/>
        </p:nvSpPr>
        <p:spPr bwMode="auto">
          <a:xfrm>
            <a:off x="5867400" y="3573463"/>
            <a:ext cx="576263" cy="719137"/>
          </a:xfrm>
          <a:custGeom>
            <a:avLst/>
            <a:gdLst>
              <a:gd name="T0" fmla="*/ 0 w 771"/>
              <a:gd name="T1" fmla="*/ 2147483647 h 2086"/>
              <a:gd name="T2" fmla="*/ 0 w 771"/>
              <a:gd name="T3" fmla="*/ 0 h 2086"/>
              <a:gd name="T4" fmla="*/ 2147483647 w 771"/>
              <a:gd name="T5" fmla="*/ 0 h 2086"/>
              <a:gd name="T6" fmla="*/ 0 60000 65536"/>
              <a:gd name="T7" fmla="*/ 0 60000 65536"/>
              <a:gd name="T8" fmla="*/ 0 60000 65536"/>
              <a:gd name="T9" fmla="*/ 0 w 771"/>
              <a:gd name="T10" fmla="*/ 0 h 2086"/>
              <a:gd name="T11" fmla="*/ 771 w 771"/>
              <a:gd name="T12" fmla="*/ 2086 h 2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1" h="2086">
                <a:moveTo>
                  <a:pt x="0" y="2086"/>
                </a:moveTo>
                <a:lnTo>
                  <a:pt x="0" y="0"/>
                </a:lnTo>
                <a:lnTo>
                  <a:pt x="771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87093" name="Group 53"/>
          <p:cNvGrpSpPr>
            <a:grpSpLocks/>
          </p:cNvGrpSpPr>
          <p:nvPr/>
        </p:nvGrpSpPr>
        <p:grpSpPr bwMode="auto">
          <a:xfrm>
            <a:off x="5059363" y="4149725"/>
            <a:ext cx="1071562" cy="461963"/>
            <a:chOff x="3187" y="2614"/>
            <a:chExt cx="675" cy="291"/>
          </a:xfrm>
        </p:grpSpPr>
        <p:sp>
          <p:nvSpPr>
            <p:cNvPr id="24638" name="Text Box 45"/>
            <p:cNvSpPr txBox="1">
              <a:spLocks noChangeArrowheads="1"/>
            </p:cNvSpPr>
            <p:nvPr/>
          </p:nvSpPr>
          <p:spPr bwMode="auto">
            <a:xfrm>
              <a:off x="3187" y="2614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39" name="Text Box 46"/>
            <p:cNvSpPr txBox="1">
              <a:spLocks noChangeArrowheads="1"/>
            </p:cNvSpPr>
            <p:nvPr/>
          </p:nvSpPr>
          <p:spPr bwMode="auto">
            <a:xfrm>
              <a:off x="3595" y="2614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7094" name="Group 54"/>
          <p:cNvGrpSpPr>
            <a:grpSpLocks/>
          </p:cNvGrpSpPr>
          <p:nvPr/>
        </p:nvGrpSpPr>
        <p:grpSpPr bwMode="auto">
          <a:xfrm>
            <a:off x="6443663" y="765175"/>
            <a:ext cx="496887" cy="2981325"/>
            <a:chOff x="4059" y="482"/>
            <a:chExt cx="313" cy="1878"/>
          </a:xfrm>
        </p:grpSpPr>
        <p:sp>
          <p:nvSpPr>
            <p:cNvPr id="24636" name="Text Box 47"/>
            <p:cNvSpPr txBox="1">
              <a:spLocks noChangeArrowheads="1"/>
            </p:cNvSpPr>
            <p:nvPr/>
          </p:nvSpPr>
          <p:spPr bwMode="auto">
            <a:xfrm>
              <a:off x="4105" y="482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37" name="Text Box 48"/>
            <p:cNvSpPr txBox="1">
              <a:spLocks noChangeArrowheads="1"/>
            </p:cNvSpPr>
            <p:nvPr/>
          </p:nvSpPr>
          <p:spPr bwMode="auto">
            <a:xfrm>
              <a:off x="4059" y="2069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7092" name="Group 52"/>
          <p:cNvGrpSpPr>
            <a:grpSpLocks/>
          </p:cNvGrpSpPr>
          <p:nvPr/>
        </p:nvGrpSpPr>
        <p:grpSpPr bwMode="auto">
          <a:xfrm>
            <a:off x="250825" y="908050"/>
            <a:ext cx="2852738" cy="1173163"/>
            <a:chOff x="158" y="572"/>
            <a:chExt cx="1797" cy="739"/>
          </a:xfrm>
        </p:grpSpPr>
        <p:sp>
          <p:nvSpPr>
            <p:cNvPr id="87078" name="Text Box 38"/>
            <p:cNvSpPr txBox="1">
              <a:spLocks noChangeArrowheads="1"/>
            </p:cNvSpPr>
            <p:nvPr/>
          </p:nvSpPr>
          <p:spPr bwMode="auto">
            <a:xfrm>
              <a:off x="158" y="572"/>
              <a:ext cx="5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en-US" sz="2800" b="1" i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&lt; 0</a:t>
              </a:r>
              <a:endParaRPr 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35" name="Text Box 49"/>
            <p:cNvSpPr txBox="1">
              <a:spLocks noChangeArrowheads="1"/>
            </p:cNvSpPr>
            <p:nvPr/>
          </p:nvSpPr>
          <p:spPr bwMode="auto">
            <a:xfrm>
              <a:off x="158" y="981"/>
              <a:ext cx="17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 &gt; x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2800" i="1">
                  <a:latin typeface="Times New Roman" pitchFamily="18" charset="0"/>
                  <a:cs typeface="Times New Roman" pitchFamily="18" charset="0"/>
                </a:rPr>
                <a:t>, то у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2800" i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&lt; y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7104" name="Group 64"/>
          <p:cNvGrpSpPr>
            <a:grpSpLocks/>
          </p:cNvGrpSpPr>
          <p:nvPr/>
        </p:nvGrpSpPr>
        <p:grpSpPr bwMode="auto">
          <a:xfrm>
            <a:off x="395288" y="4149725"/>
            <a:ext cx="2852737" cy="1173163"/>
            <a:chOff x="158" y="1706"/>
            <a:chExt cx="1797" cy="739"/>
          </a:xfrm>
        </p:grpSpPr>
        <p:sp>
          <p:nvSpPr>
            <p:cNvPr id="87090" name="Text Box 50"/>
            <p:cNvSpPr txBox="1">
              <a:spLocks noChangeArrowheads="1"/>
            </p:cNvSpPr>
            <p:nvPr/>
          </p:nvSpPr>
          <p:spPr bwMode="auto">
            <a:xfrm>
              <a:off x="158" y="1706"/>
              <a:ext cx="5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en-US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&gt; 0</a:t>
              </a:r>
              <a:endParaRPr 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33" name="Text Box 51"/>
            <p:cNvSpPr txBox="1">
              <a:spLocks noChangeArrowheads="1"/>
            </p:cNvSpPr>
            <p:nvPr/>
          </p:nvSpPr>
          <p:spPr bwMode="auto">
            <a:xfrm>
              <a:off x="158" y="2115"/>
              <a:ext cx="17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 &gt; x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2800" i="1">
                  <a:latin typeface="Times New Roman" pitchFamily="18" charset="0"/>
                  <a:cs typeface="Times New Roman" pitchFamily="18" charset="0"/>
                </a:rPr>
                <a:t>, то у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2800" i="1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>
                  <a:latin typeface="Times New Roman" pitchFamily="18" charset="0"/>
                  <a:cs typeface="Times New Roman" pitchFamily="18" charset="0"/>
                </a:rPr>
                <a:t>&gt; y</a:t>
              </a:r>
              <a:r>
                <a:rPr lang="en-US" sz="28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8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7096" name="Group 56"/>
          <p:cNvGrpSpPr>
            <a:grpSpLocks/>
          </p:cNvGrpSpPr>
          <p:nvPr/>
        </p:nvGrpSpPr>
        <p:grpSpPr bwMode="auto">
          <a:xfrm>
            <a:off x="6948488" y="4149725"/>
            <a:ext cx="1071562" cy="461963"/>
            <a:chOff x="3187" y="2614"/>
            <a:chExt cx="675" cy="291"/>
          </a:xfrm>
        </p:grpSpPr>
        <p:sp>
          <p:nvSpPr>
            <p:cNvPr id="24630" name="Text Box 57"/>
            <p:cNvSpPr txBox="1">
              <a:spLocks noChangeArrowheads="1"/>
            </p:cNvSpPr>
            <p:nvPr/>
          </p:nvSpPr>
          <p:spPr bwMode="auto">
            <a:xfrm>
              <a:off x="3187" y="2614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31" name="Text Box 58"/>
            <p:cNvSpPr txBox="1">
              <a:spLocks noChangeArrowheads="1"/>
            </p:cNvSpPr>
            <p:nvPr/>
          </p:nvSpPr>
          <p:spPr bwMode="auto">
            <a:xfrm>
              <a:off x="3595" y="2614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7099" name="Freeform 59"/>
          <p:cNvSpPr>
            <a:spLocks/>
          </p:cNvSpPr>
          <p:nvPr/>
        </p:nvSpPr>
        <p:spPr bwMode="auto">
          <a:xfrm flipH="1">
            <a:off x="6443663" y="3573463"/>
            <a:ext cx="576262" cy="719137"/>
          </a:xfrm>
          <a:custGeom>
            <a:avLst/>
            <a:gdLst>
              <a:gd name="T0" fmla="*/ 0 w 771"/>
              <a:gd name="T1" fmla="*/ 2147483647 h 2086"/>
              <a:gd name="T2" fmla="*/ 0 w 771"/>
              <a:gd name="T3" fmla="*/ 0 h 2086"/>
              <a:gd name="T4" fmla="*/ 2147483647 w 771"/>
              <a:gd name="T5" fmla="*/ 0 h 2086"/>
              <a:gd name="T6" fmla="*/ 0 60000 65536"/>
              <a:gd name="T7" fmla="*/ 0 60000 65536"/>
              <a:gd name="T8" fmla="*/ 0 60000 65536"/>
              <a:gd name="T9" fmla="*/ 0 w 771"/>
              <a:gd name="T10" fmla="*/ 0 h 2086"/>
              <a:gd name="T11" fmla="*/ 771 w 771"/>
              <a:gd name="T12" fmla="*/ 2086 h 2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1" h="2086">
                <a:moveTo>
                  <a:pt x="0" y="2086"/>
                </a:moveTo>
                <a:lnTo>
                  <a:pt x="0" y="0"/>
                </a:lnTo>
                <a:lnTo>
                  <a:pt x="771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00" name="Freeform 60"/>
          <p:cNvSpPr>
            <a:spLocks/>
          </p:cNvSpPr>
          <p:nvPr/>
        </p:nvSpPr>
        <p:spPr bwMode="auto">
          <a:xfrm flipH="1">
            <a:off x="6443663" y="981075"/>
            <a:ext cx="1223962" cy="3311525"/>
          </a:xfrm>
          <a:custGeom>
            <a:avLst/>
            <a:gdLst>
              <a:gd name="T0" fmla="*/ 0 w 771"/>
              <a:gd name="T1" fmla="*/ 2147483647 h 2086"/>
              <a:gd name="T2" fmla="*/ 0 w 771"/>
              <a:gd name="T3" fmla="*/ 0 h 2086"/>
              <a:gd name="T4" fmla="*/ 2147483647 w 771"/>
              <a:gd name="T5" fmla="*/ 0 h 2086"/>
              <a:gd name="T6" fmla="*/ 0 60000 65536"/>
              <a:gd name="T7" fmla="*/ 0 60000 65536"/>
              <a:gd name="T8" fmla="*/ 0 60000 65536"/>
              <a:gd name="T9" fmla="*/ 0 w 771"/>
              <a:gd name="T10" fmla="*/ 0 h 2086"/>
              <a:gd name="T11" fmla="*/ 771 w 771"/>
              <a:gd name="T12" fmla="*/ 2086 h 2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1" h="2086">
                <a:moveTo>
                  <a:pt x="0" y="2086"/>
                </a:moveTo>
                <a:lnTo>
                  <a:pt x="0" y="0"/>
                </a:lnTo>
                <a:lnTo>
                  <a:pt x="771" y="0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pSp>
        <p:nvGrpSpPr>
          <p:cNvPr id="87101" name="Group 61"/>
          <p:cNvGrpSpPr>
            <a:grpSpLocks/>
          </p:cNvGrpSpPr>
          <p:nvPr/>
        </p:nvGrpSpPr>
        <p:grpSpPr bwMode="auto">
          <a:xfrm>
            <a:off x="6011863" y="765175"/>
            <a:ext cx="496887" cy="2981325"/>
            <a:chOff x="4059" y="482"/>
            <a:chExt cx="313" cy="1878"/>
          </a:xfrm>
        </p:grpSpPr>
        <p:sp>
          <p:nvSpPr>
            <p:cNvPr id="24628" name="Text Box 62"/>
            <p:cNvSpPr txBox="1">
              <a:spLocks noChangeArrowheads="1"/>
            </p:cNvSpPr>
            <p:nvPr/>
          </p:nvSpPr>
          <p:spPr bwMode="auto">
            <a:xfrm>
              <a:off x="4105" y="482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  <a:r>
                <a:rPr lang="en-US" sz="2400" i="1" baseline="-2500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629" name="Text Box 63"/>
            <p:cNvSpPr txBox="1">
              <a:spLocks noChangeArrowheads="1"/>
            </p:cNvSpPr>
            <p:nvPr/>
          </p:nvSpPr>
          <p:spPr bwMode="auto">
            <a:xfrm>
              <a:off x="4059" y="2069"/>
              <a:ext cx="2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  <a:r>
                <a:rPr lang="en-US" sz="2400" i="1" baseline="-2500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7106" name="Text Box 66"/>
          <p:cNvSpPr txBox="1">
            <a:spLocks noChangeArrowheads="1"/>
          </p:cNvSpPr>
          <p:nvPr/>
        </p:nvSpPr>
        <p:spPr bwMode="auto">
          <a:xfrm>
            <a:off x="250825" y="2205038"/>
            <a:ext cx="31686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Функція спадає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&lt; 0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7108" name="Text Box 68"/>
          <p:cNvSpPr txBox="1">
            <a:spLocks noChangeArrowheads="1"/>
          </p:cNvSpPr>
          <p:nvPr/>
        </p:nvSpPr>
        <p:spPr bwMode="auto">
          <a:xfrm>
            <a:off x="395288" y="5445125"/>
            <a:ext cx="27717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Функція зростає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при х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&gt; 0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7110" name="Freeform 70"/>
          <p:cNvSpPr>
            <a:spLocks/>
          </p:cNvSpPr>
          <p:nvPr/>
        </p:nvSpPr>
        <p:spPr bwMode="auto">
          <a:xfrm>
            <a:off x="642938" y="1257300"/>
            <a:ext cx="171450" cy="85725"/>
          </a:xfrm>
          <a:custGeom>
            <a:avLst/>
            <a:gdLst>
              <a:gd name="T0" fmla="*/ 0 w 108"/>
              <a:gd name="T1" fmla="*/ 0 h 54"/>
              <a:gd name="T2" fmla="*/ 2147483647 w 108"/>
              <a:gd name="T3" fmla="*/ 2147483647 h 54"/>
              <a:gd name="T4" fmla="*/ 0 60000 65536"/>
              <a:gd name="T5" fmla="*/ 0 60000 65536"/>
              <a:gd name="T6" fmla="*/ 0 w 108"/>
              <a:gd name="T7" fmla="*/ 0 h 54"/>
              <a:gd name="T8" fmla="*/ 108 w 108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54">
                <a:moveTo>
                  <a:pt x="0" y="0"/>
                </a:moveTo>
                <a:lnTo>
                  <a:pt x="108" y="54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11" name="Freeform 71"/>
          <p:cNvSpPr>
            <a:spLocks/>
          </p:cNvSpPr>
          <p:nvPr/>
        </p:nvSpPr>
        <p:spPr bwMode="auto">
          <a:xfrm flipH="1">
            <a:off x="827088" y="4508500"/>
            <a:ext cx="171450" cy="85725"/>
          </a:xfrm>
          <a:custGeom>
            <a:avLst/>
            <a:gdLst>
              <a:gd name="T0" fmla="*/ 0 w 108"/>
              <a:gd name="T1" fmla="*/ 0 h 54"/>
              <a:gd name="T2" fmla="*/ 2147483647 w 108"/>
              <a:gd name="T3" fmla="*/ 2147483647 h 54"/>
              <a:gd name="T4" fmla="*/ 0 60000 65536"/>
              <a:gd name="T5" fmla="*/ 0 60000 65536"/>
              <a:gd name="T6" fmla="*/ 0 w 108"/>
              <a:gd name="T7" fmla="*/ 0 h 54"/>
              <a:gd name="T8" fmla="*/ 108 w 108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54">
                <a:moveTo>
                  <a:pt x="0" y="0"/>
                </a:moveTo>
                <a:lnTo>
                  <a:pt x="108" y="54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12" name="Freeform 72"/>
          <p:cNvSpPr>
            <a:spLocks/>
          </p:cNvSpPr>
          <p:nvPr/>
        </p:nvSpPr>
        <p:spPr bwMode="auto">
          <a:xfrm>
            <a:off x="1331913" y="2997200"/>
            <a:ext cx="171450" cy="85725"/>
          </a:xfrm>
          <a:custGeom>
            <a:avLst/>
            <a:gdLst>
              <a:gd name="T0" fmla="*/ 0 w 108"/>
              <a:gd name="T1" fmla="*/ 0 h 54"/>
              <a:gd name="T2" fmla="*/ 2147483647 w 108"/>
              <a:gd name="T3" fmla="*/ 2147483647 h 54"/>
              <a:gd name="T4" fmla="*/ 0 60000 65536"/>
              <a:gd name="T5" fmla="*/ 0 60000 65536"/>
              <a:gd name="T6" fmla="*/ 0 w 108"/>
              <a:gd name="T7" fmla="*/ 0 h 54"/>
              <a:gd name="T8" fmla="*/ 108 w 108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54">
                <a:moveTo>
                  <a:pt x="0" y="0"/>
                </a:moveTo>
                <a:lnTo>
                  <a:pt x="108" y="5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14" name="Freeform 74"/>
          <p:cNvSpPr>
            <a:spLocks/>
          </p:cNvSpPr>
          <p:nvPr/>
        </p:nvSpPr>
        <p:spPr bwMode="auto">
          <a:xfrm flipH="1">
            <a:off x="1476375" y="6237288"/>
            <a:ext cx="171450" cy="85725"/>
          </a:xfrm>
          <a:custGeom>
            <a:avLst/>
            <a:gdLst>
              <a:gd name="T0" fmla="*/ 0 w 108"/>
              <a:gd name="T1" fmla="*/ 0 h 54"/>
              <a:gd name="T2" fmla="*/ 2147483647 w 108"/>
              <a:gd name="T3" fmla="*/ 2147483647 h 54"/>
              <a:gd name="T4" fmla="*/ 0 60000 65536"/>
              <a:gd name="T5" fmla="*/ 0 60000 65536"/>
              <a:gd name="T6" fmla="*/ 0 w 108"/>
              <a:gd name="T7" fmla="*/ 0 h 54"/>
              <a:gd name="T8" fmla="*/ 108 w 108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54">
                <a:moveTo>
                  <a:pt x="0" y="0"/>
                </a:moveTo>
                <a:lnTo>
                  <a:pt x="108" y="5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87115" name="Text Box 75"/>
          <p:cNvSpPr txBox="1">
            <a:spLocks noChangeArrowheads="1"/>
          </p:cNvSpPr>
          <p:nvPr/>
        </p:nvSpPr>
        <p:spPr bwMode="auto">
          <a:xfrm>
            <a:off x="3492500" y="5373688"/>
            <a:ext cx="5461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Більшому значенню аргумента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відповідає  менше значення функції </a:t>
            </a:r>
          </a:p>
        </p:txBody>
      </p:sp>
      <p:sp>
        <p:nvSpPr>
          <p:cNvPr id="87116" name="Text Box 76"/>
          <p:cNvSpPr txBox="1">
            <a:spLocks noChangeArrowheads="1"/>
          </p:cNvSpPr>
          <p:nvPr/>
        </p:nvSpPr>
        <p:spPr bwMode="auto">
          <a:xfrm>
            <a:off x="3524250" y="5445125"/>
            <a:ext cx="5318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Більшому значенню аргумента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відповідає більше значення функції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8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7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7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8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8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87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87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87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7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87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8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8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8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8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87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7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0" dur="1000"/>
                                        <p:tgtEl>
                                          <p:spTgt spid="87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8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8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3" dur="1000"/>
                                        <p:tgtEl>
                                          <p:spTgt spid="8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83" grpId="0" animBg="1"/>
      <p:bldP spid="87083" grpId="1" animBg="1"/>
      <p:bldP spid="87084" grpId="0" animBg="1"/>
      <p:bldP spid="87084" grpId="1" animBg="1"/>
      <p:bldP spid="87099" grpId="0" animBg="1"/>
      <p:bldP spid="87100" grpId="0" animBg="1"/>
      <p:bldP spid="87106" grpId="0"/>
      <p:bldP spid="87108" grpId="0"/>
      <p:bldP spid="87110" grpId="0" animBg="1"/>
      <p:bldP spid="87111" grpId="0" animBg="1"/>
      <p:bldP spid="87112" grpId="0" animBg="1"/>
      <p:bldP spid="87114" grpId="0" animBg="1"/>
      <p:bldP spid="87115" grpId="0"/>
      <p:bldP spid="87115" grpId="1"/>
      <p:bldP spid="871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02" name="Freeform 66"/>
          <p:cNvSpPr>
            <a:spLocks/>
          </p:cNvSpPr>
          <p:nvPr/>
        </p:nvSpPr>
        <p:spPr bwMode="auto">
          <a:xfrm>
            <a:off x="6546850" y="304800"/>
            <a:ext cx="1265238" cy="5603875"/>
          </a:xfrm>
          <a:custGeom>
            <a:avLst/>
            <a:gdLst>
              <a:gd name="T0" fmla="*/ 0 w 797"/>
              <a:gd name="T1" fmla="*/ 2147483647 h 3530"/>
              <a:gd name="T2" fmla="*/ 2147483647 w 797"/>
              <a:gd name="T3" fmla="*/ 2147483647 h 3530"/>
              <a:gd name="T4" fmla="*/ 2147483647 w 797"/>
              <a:gd name="T5" fmla="*/ 0 h 3530"/>
              <a:gd name="T6" fmla="*/ 0 60000 65536"/>
              <a:gd name="T7" fmla="*/ 0 60000 65536"/>
              <a:gd name="T8" fmla="*/ 0 60000 65536"/>
              <a:gd name="T9" fmla="*/ 0 w 797"/>
              <a:gd name="T10" fmla="*/ 0 h 3530"/>
              <a:gd name="T11" fmla="*/ 797 w 797"/>
              <a:gd name="T12" fmla="*/ 3530 h 35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7" h="3530">
                <a:moveTo>
                  <a:pt x="0" y="3530"/>
                </a:moveTo>
                <a:lnTo>
                  <a:pt x="797" y="2359"/>
                </a:lnTo>
                <a:lnTo>
                  <a:pt x="797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136" name="Freeform 33"/>
          <p:cNvSpPr>
            <a:spLocks/>
          </p:cNvSpPr>
          <p:nvPr/>
        </p:nvSpPr>
        <p:spPr bwMode="auto">
          <a:xfrm>
            <a:off x="4356100" y="952500"/>
            <a:ext cx="4321175" cy="5260975"/>
          </a:xfrm>
          <a:custGeom>
            <a:avLst/>
            <a:gdLst>
              <a:gd name="T0" fmla="*/ 0 w 1815"/>
              <a:gd name="T1" fmla="*/ 2147483647 h 2724"/>
              <a:gd name="T2" fmla="*/ 2147483647 w 1815"/>
              <a:gd name="T3" fmla="*/ 2147483647 h 2724"/>
              <a:gd name="T4" fmla="*/ 2147483647 w 1815"/>
              <a:gd name="T5" fmla="*/ 2147483647 h 2724"/>
              <a:gd name="T6" fmla="*/ 2147483647 w 1815"/>
              <a:gd name="T7" fmla="*/ 2147483647 h 2724"/>
              <a:gd name="T8" fmla="*/ 2147483647 w 1815"/>
              <a:gd name="T9" fmla="*/ 2147483647 h 2724"/>
              <a:gd name="T10" fmla="*/ 2147483647 w 1815"/>
              <a:gd name="T11" fmla="*/ 2147483647 h 2724"/>
              <a:gd name="T12" fmla="*/ 2147483647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15"/>
              <a:gd name="T22" fmla="*/ 0 h 2724"/>
              <a:gd name="T23" fmla="*/ 1815 w 1815"/>
              <a:gd name="T24" fmla="*/ 2724 h 27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394" name="Text Box 58"/>
          <p:cNvSpPr txBox="1">
            <a:spLocks noChangeArrowheads="1"/>
          </p:cNvSpPr>
          <p:nvPr/>
        </p:nvSpPr>
        <p:spPr bwMode="auto">
          <a:xfrm>
            <a:off x="107950" y="115888"/>
            <a:ext cx="4537075" cy="600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Парабола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цікавих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широко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техніці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симетрії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параболи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точка, яку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фокусом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параболи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точці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світла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відбиті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параболи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йдуть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паралельно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властивість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виготовленні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прожекторів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локаторів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приладів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Фокусом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параболи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 = х</a:t>
            </a:r>
            <a:r>
              <a:rPr lang="ru-RU" sz="24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є  точка </a:t>
            </a:r>
          </a:p>
        </p:txBody>
      </p:sp>
      <p:sp>
        <p:nvSpPr>
          <p:cNvPr id="142403" name="Freeform 67"/>
          <p:cNvSpPr>
            <a:spLocks/>
          </p:cNvSpPr>
          <p:nvPr/>
        </p:nvSpPr>
        <p:spPr bwMode="auto">
          <a:xfrm>
            <a:off x="5221288" y="304800"/>
            <a:ext cx="1236662" cy="5565775"/>
          </a:xfrm>
          <a:custGeom>
            <a:avLst/>
            <a:gdLst>
              <a:gd name="T0" fmla="*/ 2147483647 w 779"/>
              <a:gd name="T1" fmla="*/ 2147483647 h 3506"/>
              <a:gd name="T2" fmla="*/ 0 w 779"/>
              <a:gd name="T3" fmla="*/ 2147483647 h 3506"/>
              <a:gd name="T4" fmla="*/ 0 w 779"/>
              <a:gd name="T5" fmla="*/ 0 h 3506"/>
              <a:gd name="T6" fmla="*/ 0 60000 65536"/>
              <a:gd name="T7" fmla="*/ 0 60000 65536"/>
              <a:gd name="T8" fmla="*/ 0 60000 65536"/>
              <a:gd name="T9" fmla="*/ 0 w 779"/>
              <a:gd name="T10" fmla="*/ 0 h 3506"/>
              <a:gd name="T11" fmla="*/ 779 w 779"/>
              <a:gd name="T12" fmla="*/ 3506 h 35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9" h="3506">
                <a:moveTo>
                  <a:pt x="779" y="3506"/>
                </a:moveTo>
                <a:lnTo>
                  <a:pt x="0" y="2359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4" name="Freeform 68"/>
          <p:cNvSpPr>
            <a:spLocks/>
          </p:cNvSpPr>
          <p:nvPr/>
        </p:nvSpPr>
        <p:spPr bwMode="auto">
          <a:xfrm>
            <a:off x="6572250" y="234950"/>
            <a:ext cx="882650" cy="5648325"/>
          </a:xfrm>
          <a:custGeom>
            <a:avLst/>
            <a:gdLst>
              <a:gd name="T0" fmla="*/ 0 w 556"/>
              <a:gd name="T1" fmla="*/ 2147483647 h 3558"/>
              <a:gd name="T2" fmla="*/ 2147483647 w 556"/>
              <a:gd name="T3" fmla="*/ 2147483647 h 3558"/>
              <a:gd name="T4" fmla="*/ 2147483647 w 556"/>
              <a:gd name="T5" fmla="*/ 0 h 3558"/>
              <a:gd name="T6" fmla="*/ 0 60000 65536"/>
              <a:gd name="T7" fmla="*/ 0 60000 65536"/>
              <a:gd name="T8" fmla="*/ 0 60000 65536"/>
              <a:gd name="T9" fmla="*/ 0 w 556"/>
              <a:gd name="T10" fmla="*/ 0 h 3558"/>
              <a:gd name="T11" fmla="*/ 556 w 556"/>
              <a:gd name="T12" fmla="*/ 3558 h 35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6" h="3558">
                <a:moveTo>
                  <a:pt x="0" y="3558"/>
                </a:moveTo>
                <a:lnTo>
                  <a:pt x="554" y="3084"/>
                </a:lnTo>
                <a:lnTo>
                  <a:pt x="556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5" name="Freeform 69"/>
          <p:cNvSpPr>
            <a:spLocks/>
          </p:cNvSpPr>
          <p:nvPr/>
        </p:nvSpPr>
        <p:spPr bwMode="auto">
          <a:xfrm>
            <a:off x="5580063" y="311150"/>
            <a:ext cx="865187" cy="5565775"/>
          </a:xfrm>
          <a:custGeom>
            <a:avLst/>
            <a:gdLst>
              <a:gd name="T0" fmla="*/ 2147483647 w 545"/>
              <a:gd name="T1" fmla="*/ 2147483647 h 3506"/>
              <a:gd name="T2" fmla="*/ 0 w 545"/>
              <a:gd name="T3" fmla="*/ 2147483647 h 3506"/>
              <a:gd name="T4" fmla="*/ 2147483647 w 545"/>
              <a:gd name="T5" fmla="*/ 0 h 3506"/>
              <a:gd name="T6" fmla="*/ 0 60000 65536"/>
              <a:gd name="T7" fmla="*/ 0 60000 65536"/>
              <a:gd name="T8" fmla="*/ 0 60000 65536"/>
              <a:gd name="T9" fmla="*/ 0 w 545"/>
              <a:gd name="T10" fmla="*/ 0 h 3506"/>
              <a:gd name="T11" fmla="*/ 545 w 545"/>
              <a:gd name="T12" fmla="*/ 3506 h 35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5" h="3506">
                <a:moveTo>
                  <a:pt x="545" y="3506"/>
                </a:moveTo>
                <a:lnTo>
                  <a:pt x="0" y="3036"/>
                </a:lnTo>
                <a:lnTo>
                  <a:pt x="13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6" name="Freeform 70"/>
          <p:cNvSpPr>
            <a:spLocks/>
          </p:cNvSpPr>
          <p:nvPr/>
        </p:nvSpPr>
        <p:spPr bwMode="auto">
          <a:xfrm>
            <a:off x="6565900" y="311150"/>
            <a:ext cx="457200" cy="5584825"/>
          </a:xfrm>
          <a:custGeom>
            <a:avLst/>
            <a:gdLst>
              <a:gd name="T0" fmla="*/ 0 w 288"/>
              <a:gd name="T1" fmla="*/ 2147483647 h 3518"/>
              <a:gd name="T2" fmla="*/ 2147483647 w 288"/>
              <a:gd name="T3" fmla="*/ 2147483647 h 3518"/>
              <a:gd name="T4" fmla="*/ 2147483647 w 288"/>
              <a:gd name="T5" fmla="*/ 0 h 3518"/>
              <a:gd name="T6" fmla="*/ 0 60000 65536"/>
              <a:gd name="T7" fmla="*/ 0 60000 65536"/>
              <a:gd name="T8" fmla="*/ 0 60000 65536"/>
              <a:gd name="T9" fmla="*/ 0 w 288"/>
              <a:gd name="T10" fmla="*/ 0 h 3518"/>
              <a:gd name="T11" fmla="*/ 288 w 288"/>
              <a:gd name="T12" fmla="*/ 3518 h 35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3518">
                <a:moveTo>
                  <a:pt x="0" y="3518"/>
                </a:moveTo>
                <a:lnTo>
                  <a:pt x="287" y="3489"/>
                </a:lnTo>
                <a:lnTo>
                  <a:pt x="288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7" name="Freeform 71"/>
          <p:cNvSpPr>
            <a:spLocks/>
          </p:cNvSpPr>
          <p:nvPr/>
        </p:nvSpPr>
        <p:spPr bwMode="auto">
          <a:xfrm>
            <a:off x="6007100" y="234950"/>
            <a:ext cx="431800" cy="5667375"/>
          </a:xfrm>
          <a:custGeom>
            <a:avLst/>
            <a:gdLst>
              <a:gd name="T0" fmla="*/ 2147483647 w 272"/>
              <a:gd name="T1" fmla="*/ 2147483647 h 3570"/>
              <a:gd name="T2" fmla="*/ 2147483647 w 272"/>
              <a:gd name="T3" fmla="*/ 2147483647 h 3570"/>
              <a:gd name="T4" fmla="*/ 0 w 272"/>
              <a:gd name="T5" fmla="*/ 0 h 3570"/>
              <a:gd name="T6" fmla="*/ 0 60000 65536"/>
              <a:gd name="T7" fmla="*/ 0 60000 65536"/>
              <a:gd name="T8" fmla="*/ 0 60000 65536"/>
              <a:gd name="T9" fmla="*/ 0 w 272"/>
              <a:gd name="T10" fmla="*/ 0 h 3570"/>
              <a:gd name="T11" fmla="*/ 272 w 272"/>
              <a:gd name="T12" fmla="*/ 3570 h 35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3570">
                <a:moveTo>
                  <a:pt x="272" y="3570"/>
                </a:moveTo>
                <a:lnTo>
                  <a:pt x="3" y="3537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8" name="Freeform 72"/>
          <p:cNvSpPr>
            <a:spLocks/>
          </p:cNvSpPr>
          <p:nvPr/>
        </p:nvSpPr>
        <p:spPr bwMode="auto">
          <a:xfrm>
            <a:off x="6578600" y="412750"/>
            <a:ext cx="190500" cy="5726113"/>
          </a:xfrm>
          <a:custGeom>
            <a:avLst/>
            <a:gdLst>
              <a:gd name="T0" fmla="*/ 0 w 120"/>
              <a:gd name="T1" fmla="*/ 2147483647 h 3607"/>
              <a:gd name="T2" fmla="*/ 2147483647 w 120"/>
              <a:gd name="T3" fmla="*/ 2147483647 h 3607"/>
              <a:gd name="T4" fmla="*/ 2147483647 w 120"/>
              <a:gd name="T5" fmla="*/ 0 h 3607"/>
              <a:gd name="T6" fmla="*/ 0 60000 65536"/>
              <a:gd name="T7" fmla="*/ 0 60000 65536"/>
              <a:gd name="T8" fmla="*/ 0 60000 65536"/>
              <a:gd name="T9" fmla="*/ 0 w 120"/>
              <a:gd name="T10" fmla="*/ 0 h 3607"/>
              <a:gd name="T11" fmla="*/ 120 w 120"/>
              <a:gd name="T12" fmla="*/ 3607 h 3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" h="3607">
                <a:moveTo>
                  <a:pt x="0" y="3482"/>
                </a:moveTo>
                <a:lnTo>
                  <a:pt x="98" y="3607"/>
                </a:lnTo>
                <a:lnTo>
                  <a:pt x="120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09" name="Freeform 73"/>
          <p:cNvSpPr>
            <a:spLocks/>
          </p:cNvSpPr>
          <p:nvPr/>
        </p:nvSpPr>
        <p:spPr bwMode="auto">
          <a:xfrm>
            <a:off x="6300788" y="488950"/>
            <a:ext cx="150812" cy="5649913"/>
          </a:xfrm>
          <a:custGeom>
            <a:avLst/>
            <a:gdLst>
              <a:gd name="T0" fmla="*/ 2147483647 w 95"/>
              <a:gd name="T1" fmla="*/ 2147483647 h 3559"/>
              <a:gd name="T2" fmla="*/ 0 w 95"/>
              <a:gd name="T3" fmla="*/ 2147483647 h 3559"/>
              <a:gd name="T4" fmla="*/ 2147483647 w 95"/>
              <a:gd name="T5" fmla="*/ 0 h 3559"/>
              <a:gd name="T6" fmla="*/ 0 60000 65536"/>
              <a:gd name="T7" fmla="*/ 0 60000 65536"/>
              <a:gd name="T8" fmla="*/ 0 60000 65536"/>
              <a:gd name="T9" fmla="*/ 0 w 95"/>
              <a:gd name="T10" fmla="*/ 0 h 3559"/>
              <a:gd name="T11" fmla="*/ 95 w 95"/>
              <a:gd name="T12" fmla="*/ 3559 h 35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5" h="3559">
                <a:moveTo>
                  <a:pt x="95" y="3430"/>
                </a:moveTo>
                <a:lnTo>
                  <a:pt x="0" y="3559"/>
                </a:lnTo>
                <a:lnTo>
                  <a:pt x="23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410" name="Freeform 74"/>
          <p:cNvSpPr>
            <a:spLocks/>
          </p:cNvSpPr>
          <p:nvPr/>
        </p:nvSpPr>
        <p:spPr bwMode="auto">
          <a:xfrm>
            <a:off x="6515100" y="260350"/>
            <a:ext cx="1588" cy="5918200"/>
          </a:xfrm>
          <a:custGeom>
            <a:avLst/>
            <a:gdLst>
              <a:gd name="T0" fmla="*/ 0 w 1"/>
              <a:gd name="T1" fmla="*/ 2147483647 h 3728"/>
              <a:gd name="T2" fmla="*/ 0 w 1"/>
              <a:gd name="T3" fmla="*/ 2147483647 h 3728"/>
              <a:gd name="T4" fmla="*/ 0 w 1"/>
              <a:gd name="T5" fmla="*/ 0 h 3728"/>
              <a:gd name="T6" fmla="*/ 0 60000 65536"/>
              <a:gd name="T7" fmla="*/ 0 60000 65536"/>
              <a:gd name="T8" fmla="*/ 0 60000 65536"/>
              <a:gd name="T9" fmla="*/ 0 w 1"/>
              <a:gd name="T10" fmla="*/ 0 h 3728"/>
              <a:gd name="T11" fmla="*/ 1 w 1"/>
              <a:gd name="T12" fmla="*/ 3728 h 37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3728">
                <a:moveTo>
                  <a:pt x="0" y="3728"/>
                </a:moveTo>
                <a:lnTo>
                  <a:pt x="0" y="3424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 type="stealth" w="lg" len="lg"/>
            <a:tailEnd type="stealth" w="lg" len="lg"/>
          </a:ln>
        </p:spPr>
        <p:txBody>
          <a:bodyPr/>
          <a:lstStyle/>
          <a:p>
            <a:endParaRPr lang="uk-UA">
              <a:latin typeface="Calibri" pitchFamily="34" charset="0"/>
            </a:endParaRPr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1476375" y="5480050"/>
          <a:ext cx="1296988" cy="1223963"/>
        </p:xfrm>
        <a:graphic>
          <a:graphicData uri="http://schemas.openxmlformats.org/presentationml/2006/ole">
            <p:oleObj spid="_x0000_s5134" name="Формула" r:id="rId4" imgW="418918" imgH="431613" progId="Equation.3">
              <p:embed/>
            </p:oleObj>
          </a:graphicData>
        </a:graphic>
      </p:graphicFrame>
      <p:grpSp>
        <p:nvGrpSpPr>
          <p:cNvPr id="142419" name="Group 83"/>
          <p:cNvGrpSpPr>
            <a:grpSpLocks/>
          </p:cNvGrpSpPr>
          <p:nvPr/>
        </p:nvGrpSpPr>
        <p:grpSpPr bwMode="auto">
          <a:xfrm>
            <a:off x="4140200" y="19050"/>
            <a:ext cx="4895850" cy="6478588"/>
            <a:chOff x="2608" y="12"/>
            <a:chExt cx="3084" cy="4081"/>
          </a:xfrm>
        </p:grpSpPr>
        <p:sp>
          <p:nvSpPr>
            <p:cNvPr id="5152" name="Text Box 76"/>
            <p:cNvSpPr txBox="1">
              <a:spLocks noChangeArrowheads="1"/>
            </p:cNvSpPr>
            <p:nvPr/>
          </p:nvSpPr>
          <p:spPr bwMode="auto">
            <a:xfrm>
              <a:off x="5421" y="3549"/>
              <a:ext cx="2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</a:p>
          </p:txBody>
        </p:sp>
        <p:sp>
          <p:nvSpPr>
            <p:cNvPr id="5153" name="Text Box 77"/>
            <p:cNvSpPr txBox="1">
              <a:spLocks noChangeArrowheads="1"/>
            </p:cNvSpPr>
            <p:nvPr/>
          </p:nvSpPr>
          <p:spPr bwMode="auto">
            <a:xfrm>
              <a:off x="4105" y="28"/>
              <a:ext cx="2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у</a:t>
              </a:r>
            </a:p>
          </p:txBody>
        </p:sp>
        <p:sp>
          <p:nvSpPr>
            <p:cNvPr id="5154" name="Line 78"/>
            <p:cNvSpPr>
              <a:spLocks noChangeShapeType="1"/>
            </p:cNvSpPr>
            <p:nvPr/>
          </p:nvSpPr>
          <p:spPr bwMode="auto">
            <a:xfrm>
              <a:off x="2608" y="3912"/>
              <a:ext cx="30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5155" name="Freeform 79"/>
            <p:cNvSpPr>
              <a:spLocks/>
            </p:cNvSpPr>
            <p:nvPr/>
          </p:nvSpPr>
          <p:spPr bwMode="auto">
            <a:xfrm>
              <a:off x="4108" y="12"/>
              <a:ext cx="12" cy="4081"/>
            </a:xfrm>
            <a:custGeom>
              <a:avLst/>
              <a:gdLst>
                <a:gd name="T0" fmla="*/ 0 w 12"/>
                <a:gd name="T1" fmla="*/ 4081 h 4081"/>
                <a:gd name="T2" fmla="*/ 12 w 12"/>
                <a:gd name="T3" fmla="*/ 0 h 4081"/>
                <a:gd name="T4" fmla="*/ 0 60000 65536"/>
                <a:gd name="T5" fmla="*/ 0 60000 65536"/>
                <a:gd name="T6" fmla="*/ 0 w 12"/>
                <a:gd name="T7" fmla="*/ 0 h 4081"/>
                <a:gd name="T8" fmla="*/ 12 w 12"/>
                <a:gd name="T9" fmla="*/ 4081 h 40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" h="4081">
                  <a:moveTo>
                    <a:pt x="0" y="4081"/>
                  </a:moveTo>
                  <a:lnTo>
                    <a:pt x="12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grpSp>
        <p:nvGrpSpPr>
          <p:cNvPr id="142418" name="Group 82"/>
          <p:cNvGrpSpPr>
            <a:grpSpLocks/>
          </p:cNvGrpSpPr>
          <p:nvPr/>
        </p:nvGrpSpPr>
        <p:grpSpPr bwMode="auto">
          <a:xfrm>
            <a:off x="6516688" y="5345113"/>
            <a:ext cx="1031875" cy="1265237"/>
            <a:chOff x="4105" y="3367"/>
            <a:chExt cx="650" cy="797"/>
          </a:xfrm>
        </p:grpSpPr>
        <p:sp>
          <p:nvSpPr>
            <p:cNvPr id="5150" name="Text Box 80"/>
            <p:cNvSpPr txBox="1">
              <a:spLocks noChangeArrowheads="1"/>
            </p:cNvSpPr>
            <p:nvPr/>
          </p:nvSpPr>
          <p:spPr bwMode="auto">
            <a:xfrm>
              <a:off x="4558" y="3912"/>
              <a:ext cx="19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5151" name="Freeform 81"/>
            <p:cNvSpPr>
              <a:spLocks/>
            </p:cNvSpPr>
            <p:nvPr/>
          </p:nvSpPr>
          <p:spPr bwMode="auto">
            <a:xfrm>
              <a:off x="4105" y="3367"/>
              <a:ext cx="544" cy="545"/>
            </a:xfrm>
            <a:custGeom>
              <a:avLst/>
              <a:gdLst>
                <a:gd name="T0" fmla="*/ 544 w 544"/>
                <a:gd name="T1" fmla="*/ 367 h 590"/>
                <a:gd name="T2" fmla="*/ 544 w 544"/>
                <a:gd name="T3" fmla="*/ 0 h 590"/>
                <a:gd name="T4" fmla="*/ 0 w 544"/>
                <a:gd name="T5" fmla="*/ 0 h 590"/>
                <a:gd name="T6" fmla="*/ 0 60000 65536"/>
                <a:gd name="T7" fmla="*/ 0 60000 65536"/>
                <a:gd name="T8" fmla="*/ 0 60000 65536"/>
                <a:gd name="T9" fmla="*/ 0 w 544"/>
                <a:gd name="T10" fmla="*/ 0 h 590"/>
                <a:gd name="T11" fmla="*/ 544 w 544"/>
                <a:gd name="T12" fmla="*/ 590 h 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590">
                  <a:moveTo>
                    <a:pt x="544" y="590"/>
                  </a:moveTo>
                  <a:lnTo>
                    <a:pt x="544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>
                <a:latin typeface="Calibri" pitchFamily="34" charset="0"/>
              </a:endParaRPr>
            </a:p>
          </p:txBody>
        </p:sp>
      </p:grpSp>
      <p:sp>
        <p:nvSpPr>
          <p:cNvPr id="5148" name="AutoShape 65"/>
          <p:cNvSpPr>
            <a:spLocks noChangeArrowheads="1"/>
          </p:cNvSpPr>
          <p:nvPr/>
        </p:nvSpPr>
        <p:spPr bwMode="auto">
          <a:xfrm>
            <a:off x="6443663" y="5851525"/>
            <a:ext cx="144462" cy="142875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142365" name="AutoShape 29"/>
          <p:cNvSpPr>
            <a:spLocks noChangeArrowheads="1"/>
          </p:cNvSpPr>
          <p:nvPr/>
        </p:nvSpPr>
        <p:spPr bwMode="auto">
          <a:xfrm>
            <a:off x="6443663" y="5849938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uk-UA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14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14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14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14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14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3000"/>
                                        <p:tgtEl>
                                          <p:spTgt spid="14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14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0"/>
                                        <p:tgtEl>
                                          <p:spTgt spid="14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3000"/>
                                        <p:tgtEl>
                                          <p:spTgt spid="14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3000"/>
                                        <p:tgtEl>
                                          <p:spTgt spid="14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402" grpId="0" animBg="1"/>
      <p:bldP spid="142403" grpId="0" animBg="1"/>
      <p:bldP spid="142404" grpId="0" animBg="1"/>
      <p:bldP spid="142405" grpId="0" animBg="1"/>
      <p:bldP spid="142406" grpId="0" animBg="1"/>
      <p:bldP spid="142407" grpId="0" animBg="1"/>
      <p:bldP spid="142408" grpId="0" animBg="1"/>
      <p:bldP spid="142409" grpId="0" animBg="1"/>
      <p:bldP spid="142410" grpId="0" animBg="1"/>
      <p:bldP spid="14236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187</Words>
  <Application>Microsoft Office PowerPoint</Application>
  <PresentationFormat>Экран (4:3)</PresentationFormat>
  <Paragraphs>78</Paragraphs>
  <Slides>7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Symbol</vt:lpstr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Тетяна Василівна</cp:lastModifiedBy>
  <cp:revision>63</cp:revision>
  <dcterms:modified xsi:type="dcterms:W3CDTF">2014-12-09T20:18:58Z</dcterms:modified>
</cp:coreProperties>
</file>