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18" r:id="rId3"/>
    <p:sldId id="295" r:id="rId4"/>
    <p:sldId id="319" r:id="rId5"/>
    <p:sldId id="313" r:id="rId6"/>
    <p:sldId id="320" r:id="rId7"/>
    <p:sldId id="314" r:id="rId8"/>
    <p:sldId id="312" r:id="rId9"/>
    <p:sldId id="317" r:id="rId10"/>
    <p:sldId id="321" r:id="rId11"/>
    <p:sldId id="315" r:id="rId12"/>
    <p:sldId id="316" r:id="rId13"/>
    <p:sldId id="310" r:id="rId14"/>
    <p:sldId id="311" r:id="rId15"/>
    <p:sldId id="30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1F346E-2FBA-46B0-80A4-8A3F61DF8E68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DFD828-3835-486E-B97F-0F74CDE2B0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1BD2AA-A217-4823-98D7-02383109077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D8305D-EA6C-4774-A3DD-CD888B9F979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AA85B9-1B02-405E-9FFC-1578897F1F7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603738-0993-4040-8638-16D81226F8B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BC323C-E6B7-4D20-B697-AA7599041AA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C66E36-6435-4407-A682-D639CD197C8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3481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C5F696-4A45-4D70-B468-E75978986FE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E4140-0735-4A14-A4AF-A0E57AEA4A88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A01CF-E23A-47FC-A8D7-0AFE57D5E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264F2-390B-463B-8A34-6FBDE5871ACF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C5505-7BEA-455E-A4AC-DD9D7429B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B3730-F398-4FCB-9ABF-16AFFB1C1527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CCBA7-7369-48F6-A14C-F19FABDDC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5A031-C1DA-4D44-A29C-D490842EE6DA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6EF47-2E51-4653-9550-B5635A054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488BE-744C-466B-849C-257D6854D905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8B6D7-5658-4739-A5F0-8FA5852CB8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9CD3B-C36A-4BA5-A9A5-CB1BB626300D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0A774-0FDA-4EF3-BC2B-13492AB66D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76362-54CA-47DB-87F7-225EE34F6589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1BADA-5599-4533-B577-8D966D837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4C69E-2E84-43A6-A286-1B37131D02DE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CB92C-40AC-4FC5-A77C-9141A0FA37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295C5-CB75-4408-A1DD-0183FBA47931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F3501-CB3E-42B5-9B60-68EB144A0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A17ED-B6C8-4251-B412-BC8E5FC6138E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7F8E2-011E-42EA-A587-0E6ED8176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B7AED-0CE4-460A-8A44-16C74D834BB2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362-1EB0-4696-AB0E-4EE5308AC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78B844-E199-4AFA-B179-CAF1D3946D37}" type="datetimeFigureOut">
              <a:rPr lang="ru-RU"/>
              <a:pPr>
                <a:defRPr/>
              </a:pPr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35A8F5-8EDA-4D03-A694-6466FE4D5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Группа 21"/>
          <p:cNvGrpSpPr>
            <a:grpSpLocks/>
          </p:cNvGrpSpPr>
          <p:nvPr/>
        </p:nvGrpSpPr>
        <p:grpSpPr bwMode="auto">
          <a:xfrm>
            <a:off x="427038" y="207963"/>
            <a:ext cx="3930650" cy="6507162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6293" y="6057677"/>
              <a:ext cx="357161" cy="100526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uk-UA" sz="66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  <a:latin typeface="+mn-lt"/>
                  <a:cs typeface="+mn-cs"/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 rtlCol="0"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4342" name="TextBox 20"/>
          <p:cNvSpPr txBox="1">
            <a:spLocks noChangeArrowheads="1"/>
          </p:cNvSpPr>
          <p:nvPr/>
        </p:nvSpPr>
        <p:spPr bwMode="auto">
          <a:xfrm rot="-848552">
            <a:off x="1544638" y="2532063"/>
            <a:ext cx="18573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b="1">
                <a:solidFill>
                  <a:schemeClr val="bg1"/>
                </a:solidFill>
                <a:latin typeface="Calibri" pitchFamily="34" charset="0"/>
              </a:rPr>
              <a:t>9 клас</a:t>
            </a:r>
            <a:endParaRPr lang="ru-RU" sz="3200" b="1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3068638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0"/>
            <a:ext cx="864096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Первинне закріплення вивченого матеріалу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6869" name="TextBox 3"/>
          <p:cNvSpPr txBox="1">
            <a:spLocks noChangeArrowheads="1"/>
          </p:cNvSpPr>
          <p:nvPr/>
        </p:nvSpPr>
        <p:spPr bwMode="auto">
          <a:xfrm>
            <a:off x="611188" y="836613"/>
            <a:ext cx="33845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392.</a:t>
            </a:r>
          </a:p>
          <a:p>
            <a:r>
              <a:rPr lang="uk-UA">
                <a:latin typeface="Calibri" pitchFamily="34" charset="0"/>
              </a:rPr>
              <a:t>В урні міститься 10 однакових за розміром і різних за кольором кульок: 6 жовтих і 4 синіх. Знайдіть імовірність того, що навмання вийнята кулька виявиться синьою.</a:t>
            </a:r>
            <a:endParaRPr lang="ru-RU">
              <a:latin typeface="Calibri" pitchFamily="34" charset="0"/>
            </a:endParaRPr>
          </a:p>
        </p:txBody>
      </p:sp>
      <p:sp>
        <p:nvSpPr>
          <p:cNvPr id="36870" name="TextBox 8"/>
          <p:cNvSpPr txBox="1">
            <a:spLocks noChangeArrowheads="1"/>
          </p:cNvSpPr>
          <p:nvPr/>
        </p:nvSpPr>
        <p:spPr bwMode="auto">
          <a:xfrm>
            <a:off x="4284663" y="2781300"/>
            <a:ext cx="431958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В урні всього 10 кульок. Тобто  </a:t>
            </a:r>
            <a:r>
              <a:rPr lang="en-US">
                <a:latin typeface="Calibri" pitchFamily="34" charset="0"/>
              </a:rPr>
              <a:t>n=</a:t>
            </a:r>
            <a:r>
              <a:rPr lang="uk-UA">
                <a:latin typeface="Calibri" pitchFamily="34" charset="0"/>
              </a:rPr>
              <a:t>10</a:t>
            </a:r>
          </a:p>
          <a:p>
            <a:endParaRPr lang="uk-UA">
              <a:latin typeface="Calibri" pitchFamily="34" charset="0"/>
            </a:endParaRPr>
          </a:p>
          <a:p>
            <a:r>
              <a:rPr lang="uk-UA">
                <a:latin typeface="Calibri" pitchFamily="34" charset="0"/>
              </a:rPr>
              <a:t>Події, яка полягає в тому, що вийнята навмання кулька виявиться синьою сприяють 4 випадки (4 синіх кульки в урні).</a:t>
            </a:r>
          </a:p>
          <a:p>
            <a:r>
              <a:rPr lang="uk-UA">
                <a:latin typeface="Calibri" pitchFamily="34" charset="0"/>
              </a:rPr>
              <a:t>Тобто  </a:t>
            </a:r>
            <a:r>
              <a:rPr lang="en-US">
                <a:latin typeface="Calibri" pitchFamily="34" charset="0"/>
              </a:rPr>
              <a:t>m=</a:t>
            </a:r>
            <a:r>
              <a:rPr lang="uk-UA">
                <a:latin typeface="Calibri" pitchFamily="34" charset="0"/>
              </a:rPr>
              <a:t>4.</a:t>
            </a:r>
          </a:p>
          <a:p>
            <a:r>
              <a:rPr lang="uk-UA">
                <a:latin typeface="Calibri" pitchFamily="34" charset="0"/>
              </a:rPr>
              <a:t>Отже, </a:t>
            </a:r>
            <a:endParaRPr lang="ru-RU">
              <a:latin typeface="Calibri" pitchFamily="34" charset="0"/>
            </a:endParaRPr>
          </a:p>
        </p:txBody>
      </p:sp>
      <p:sp>
        <p:nvSpPr>
          <p:cNvPr id="3687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368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3687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463" y="5229225"/>
            <a:ext cx="2105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64490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313" y="4652963"/>
            <a:ext cx="120491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6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95513" y="4868863"/>
            <a:ext cx="141287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429260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8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79613" y="3284538"/>
            <a:ext cx="13398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149725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2987675" y="4581525"/>
            <a:ext cx="2459038" cy="2087563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3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708275"/>
            <a:ext cx="8618538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84867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3348038" y="836613"/>
            <a:ext cx="2459037" cy="1836737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4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3203575" y="4868863"/>
            <a:ext cx="2459038" cy="1836737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5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0"/>
            <a:ext cx="76755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141663"/>
            <a:ext cx="7256463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3203575" y="4581525"/>
            <a:ext cx="2881313" cy="2160588"/>
          </a:xfrm>
          <a:prstGeom prst="round2SameRect">
            <a:avLst>
              <a:gd name="adj1" fmla="val 8000"/>
              <a:gd name="adj2" fmla="val 0"/>
            </a:avLst>
          </a:prstGeom>
          <a:blipFill rotWithShape="0">
            <a:blip r:embed="rId4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59113" y="1412875"/>
            <a:ext cx="24860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619672" y="0"/>
            <a:ext cx="547260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Запитання для самоперевірки</a:t>
            </a:r>
            <a:endParaRPr lang="ru-RU" sz="3200" dirty="0">
              <a:latin typeface="+mn-lt"/>
              <a:cs typeface="+mn-cs"/>
            </a:endParaRPr>
          </a:p>
        </p:txBody>
      </p:sp>
      <p:sp>
        <p:nvSpPr>
          <p:cNvPr id="41988" name="TextBox 3"/>
          <p:cNvSpPr txBox="1">
            <a:spLocks noChangeArrowheads="1"/>
          </p:cNvSpPr>
          <p:nvPr/>
        </p:nvSpPr>
        <p:spPr bwMode="auto">
          <a:xfrm>
            <a:off x="827088" y="1557338"/>
            <a:ext cx="76327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uk-UA" sz="3200">
                <a:latin typeface="Calibri" pitchFamily="34" charset="0"/>
              </a:rPr>
              <a:t>Що називається імовірністю події?</a:t>
            </a:r>
          </a:p>
          <a:p>
            <a:pPr marL="342900" indent="-342900">
              <a:buFontTx/>
              <a:buAutoNum type="arabicPeriod"/>
            </a:pPr>
            <a:r>
              <a:rPr lang="uk-UA" sz="3200">
                <a:latin typeface="Calibri" pitchFamily="34" charset="0"/>
              </a:rPr>
              <a:t>В яких межах перебуває імовірність будь-якої події?</a:t>
            </a:r>
          </a:p>
          <a:p>
            <a:pPr marL="342900" indent="-342900">
              <a:buFontTx/>
              <a:buAutoNum type="arabicPeriod"/>
            </a:pPr>
            <a:r>
              <a:rPr lang="uk-UA" sz="3200">
                <a:latin typeface="Calibri" pitchFamily="34" charset="0"/>
              </a:rPr>
              <a:t>Яка імовірність того, що навмання взята кулька з коробки виявиться червоною?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4198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715673">
            <a:off x="6148388" y="4832350"/>
            <a:ext cx="1506537" cy="7048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pic>
        <p:nvPicPr>
          <p:cNvPr id="419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4365625"/>
            <a:ext cx="23812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19943">
            <a:off x="4165600" y="5414963"/>
            <a:ext cx="1506538" cy="9779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Группа 17"/>
          <p:cNvGrpSpPr>
            <a:grpSpLocks/>
          </p:cNvGrpSpPr>
          <p:nvPr/>
        </p:nvGrpSpPr>
        <p:grpSpPr bwMode="auto">
          <a:xfrm>
            <a:off x="241300" y="304800"/>
            <a:ext cx="8715375" cy="6429375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9872" y="284964"/>
              <a:ext cx="4251355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227" y="284964"/>
              <a:ext cx="4249767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9488" y="417513"/>
            <a:ext cx="260350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88" y="417513"/>
            <a:ext cx="261937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571500"/>
            <a:ext cx="4248150" cy="5857875"/>
          </a:xfrm>
        </p:spPr>
        <p:txBody>
          <a:bodyPr rtlCol="0">
            <a:noAutofit/>
          </a:bodyPr>
          <a:lstStyle/>
          <a:p>
            <a:pPr marL="0" indent="36195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b="1" dirty="0" smtClean="0"/>
              <a:t>Поняття імовірності події. </a:t>
            </a:r>
            <a:endParaRPr lang="en-US" sz="1600" b="1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dirty="0" smtClean="0"/>
              <a:t>Одним із найважливіших  понять теорії</a:t>
            </a:r>
            <a:r>
              <a:rPr lang="uk-UA" sz="1600" i="1" dirty="0" smtClean="0"/>
              <a:t> </a:t>
            </a:r>
            <a:r>
              <a:rPr lang="uk-UA" sz="1600" dirty="0" err="1" smtClean="0"/>
              <a:t>імовірностей</a:t>
            </a:r>
            <a:r>
              <a:rPr lang="uk-UA" sz="1600" dirty="0" smtClean="0"/>
              <a:t> є поняття </a:t>
            </a:r>
            <a:r>
              <a:rPr lang="uk-UA" sz="1600" b="1" i="1" dirty="0" smtClean="0"/>
              <a:t>імовірності </a:t>
            </a:r>
            <a:r>
              <a:rPr lang="uk-UA" sz="1600" i="1" dirty="0" smtClean="0"/>
              <a:t>події. </a:t>
            </a:r>
            <a:endParaRPr lang="ru-RU" sz="1600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dirty="0" smtClean="0"/>
              <a:t>Приклад.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dirty="0" smtClean="0"/>
              <a:t>В  урні лежать 9 однакових за розміром і різних за кольором  куль  (4 синіх, 3 жовтих і 2 зелених). При такому розподілі куль за кольорами можна стверджувати, що при вийманні з урн однієї кулі</a:t>
            </a:r>
            <a:r>
              <a:rPr lang="uk-UA" sz="1600" cap="small" dirty="0" smtClean="0"/>
              <a:t> </a:t>
            </a:r>
            <a:r>
              <a:rPr lang="uk-UA" sz="1600" dirty="0" smtClean="0"/>
              <a:t>можливість узяти синю кулю є більшою, ніж можливість узяти зелену. Виявляється, що кожній з таких можливостей можна дати числову характеристику.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dirty="0" smtClean="0"/>
              <a:t>Для цього умовно пронумеруємо кулі: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dirty="0" smtClean="0"/>
              <a:t>сині кулі позначимо номерами 1, 2, 3, 4,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dirty="0" smtClean="0"/>
              <a:t> жовті — 5, 6, 7,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dirty="0" smtClean="0"/>
              <a:t>зелені — 8, 9.</a:t>
            </a:r>
            <a:endParaRPr lang="ru-RU" sz="1600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dirty="0" smtClean="0"/>
              <a:t>Якщо через А </a:t>
            </a:r>
            <a:r>
              <a:rPr lang="uk-UA" sz="1600" i="1" dirty="0" smtClean="0"/>
              <a:t>(і = </a:t>
            </a:r>
            <a:r>
              <a:rPr lang="uk-UA" sz="1600" dirty="0" smtClean="0"/>
              <a:t>1, 2, 3, 4,..., 9) позначимо подію «з'явилася куля з номером і», то можемо розглянути такі події: </a:t>
            </a:r>
            <a:r>
              <a:rPr lang="en-US" sz="1600" i="1" dirty="0" smtClean="0"/>
              <a:t>A</a:t>
            </a:r>
            <a:r>
              <a:rPr lang="uk-UA" sz="1600" i="1" baseline="-25000" dirty="0" smtClean="0"/>
              <a:t>1</a:t>
            </a:r>
            <a:r>
              <a:rPr lang="uk-UA" sz="1600" dirty="0" smtClean="0"/>
              <a:t> ,</a:t>
            </a:r>
            <a:r>
              <a:rPr lang="en-US" sz="1600" i="1" dirty="0" smtClean="0"/>
              <a:t> A</a:t>
            </a:r>
            <a:r>
              <a:rPr lang="ru-RU" sz="1600" i="1" baseline="-25000" dirty="0" smtClean="0"/>
              <a:t>2 </a:t>
            </a:r>
            <a:r>
              <a:rPr lang="ru-RU" sz="1600" i="1" dirty="0" smtClean="0"/>
              <a:t>, </a:t>
            </a:r>
            <a:r>
              <a:rPr lang="uk-UA" sz="1600" i="1" dirty="0" smtClean="0"/>
              <a:t>А</a:t>
            </a:r>
            <a:r>
              <a:rPr lang="uk-UA" sz="1600" i="1" baseline="-25000" dirty="0" smtClean="0"/>
              <a:t>3</a:t>
            </a:r>
            <a:r>
              <a:rPr lang="uk-UA" sz="1600" dirty="0" smtClean="0"/>
              <a:t> ,</a:t>
            </a:r>
            <a:r>
              <a:rPr lang="uk-UA" sz="1600" i="1" baseline="-25000" dirty="0" smtClean="0"/>
              <a:t> </a:t>
            </a:r>
            <a:r>
              <a:rPr lang="uk-UA" sz="1600" i="1" dirty="0" smtClean="0"/>
              <a:t>А</a:t>
            </a:r>
            <a:r>
              <a:rPr lang="uk-UA" sz="1600" i="1" baseline="-25000" dirty="0" smtClean="0"/>
              <a:t>4 </a:t>
            </a:r>
            <a:r>
              <a:rPr lang="uk-UA" sz="1600" i="1" dirty="0" smtClean="0"/>
              <a:t>, А</a:t>
            </a:r>
            <a:r>
              <a:rPr lang="uk-UA" sz="1600" i="1" baseline="-25000" dirty="0" smtClean="0"/>
              <a:t>5 </a:t>
            </a:r>
            <a:r>
              <a:rPr lang="uk-UA" sz="1600" i="1" dirty="0" smtClean="0"/>
              <a:t>, А</a:t>
            </a:r>
            <a:r>
              <a:rPr lang="uk-UA" sz="1600" i="1" baseline="-25000" dirty="0" smtClean="0"/>
              <a:t>6 </a:t>
            </a:r>
            <a:r>
              <a:rPr lang="uk-UA" sz="1600" i="1" dirty="0" smtClean="0"/>
              <a:t>, А</a:t>
            </a:r>
            <a:r>
              <a:rPr lang="uk-UA" sz="1600" i="1" baseline="-25000" dirty="0" smtClean="0"/>
              <a:t>7 </a:t>
            </a:r>
            <a:r>
              <a:rPr lang="uk-UA" sz="1600" i="1" dirty="0" smtClean="0"/>
              <a:t>, А</a:t>
            </a:r>
            <a:r>
              <a:rPr lang="uk-UA" sz="1600" i="1" baseline="-25000" dirty="0" smtClean="0"/>
              <a:t>8 </a:t>
            </a:r>
            <a:r>
              <a:rPr lang="uk-UA" sz="1600" i="1" dirty="0" smtClean="0"/>
              <a:t>, А</a:t>
            </a:r>
            <a:r>
              <a:rPr lang="uk-UA" sz="1600" i="1" baseline="-25000" dirty="0" smtClean="0"/>
              <a:t>9</a:t>
            </a:r>
            <a:r>
              <a:rPr lang="uk-UA" sz="1600" i="1" dirty="0" smtClean="0"/>
              <a:t>. </a:t>
            </a: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46100" y="1294730"/>
            <a:ext cx="4038600" cy="1656184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Імовірність випадкової події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6125" y="417513"/>
            <a:ext cx="500063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4013" y="414338"/>
            <a:ext cx="500062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71550" y="4797425"/>
            <a:ext cx="3384550" cy="9223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361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Елементарна подія, при якій настає подія </a:t>
            </a:r>
            <a:r>
              <a:rPr lang="uk-UA" i="1" dirty="0"/>
              <a:t>А, </a:t>
            </a:r>
            <a:r>
              <a:rPr lang="uk-UA" dirty="0"/>
              <a:t>називається </a:t>
            </a:r>
            <a:r>
              <a:rPr lang="uk-UA" b="1" i="1" dirty="0"/>
              <a:t>сприятливою для цієї події.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47664" y="3140968"/>
            <a:ext cx="2376264" cy="1296144"/>
          </a:xfrm>
          <a:prstGeom prst="rect">
            <a:avLst/>
          </a:prstGeom>
          <a:noFill/>
          <a:ln w="127000"/>
          <a:scene3d>
            <a:camera prst="orthographicFront"/>
            <a:lightRig rig="threePt" dir="t"/>
          </a:scene3d>
          <a:sp3d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627313" y="37893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124075" y="32131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1619250" y="32131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419475" y="32131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3059113" y="3573463"/>
            <a:ext cx="433387" cy="4318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619250" y="3716338"/>
            <a:ext cx="431800" cy="433387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627313" y="3213100"/>
            <a:ext cx="431800" cy="4318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419475" y="3933825"/>
            <a:ext cx="431800" cy="4318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124075" y="3789363"/>
            <a:ext cx="431800" cy="4318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3" name="Группа 17"/>
          <p:cNvGrpSpPr>
            <a:grpSpLocks/>
          </p:cNvGrpSpPr>
          <p:nvPr/>
        </p:nvGrpSpPr>
        <p:grpSpPr bwMode="auto">
          <a:xfrm>
            <a:off x="241300" y="304800"/>
            <a:ext cx="8715375" cy="6429375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9872" y="284964"/>
              <a:ext cx="4251355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227" y="284964"/>
              <a:ext cx="4249767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9488" y="417513"/>
            <a:ext cx="260350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88" y="417513"/>
            <a:ext cx="261937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8.3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557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571500"/>
            <a:ext cx="4248150" cy="5857875"/>
          </a:xfrm>
        </p:spPr>
        <p:txBody>
          <a:bodyPr/>
          <a:lstStyle/>
          <a:p>
            <a:pPr marL="0" indent="361950" algn="ctr" eaLnBrk="1" hangingPunct="1">
              <a:buFont typeface="Arial" charset="0"/>
              <a:buNone/>
            </a:pPr>
            <a:r>
              <a:rPr lang="uk-UA" sz="1600" b="1" smtClean="0"/>
              <a:t>Поняття імовірності події. </a:t>
            </a:r>
            <a:endParaRPr lang="en-US" sz="1600" b="1" smtClean="0"/>
          </a:p>
          <a:p>
            <a:pPr marL="0" indent="361950" eaLnBrk="1" hangingPunct="1">
              <a:buFont typeface="Arial" charset="0"/>
              <a:buNone/>
            </a:pPr>
            <a:r>
              <a:rPr lang="uk-UA" sz="1600" smtClean="0"/>
              <a:t>Внаслідок випробування (виймання кулі з урни) одна з цих подій настає з необхідністю, тобто вони утворюють повну групу.</a:t>
            </a:r>
            <a:endParaRPr lang="ru-RU" sz="1600" smtClean="0"/>
          </a:p>
          <a:p>
            <a:pPr marL="0" indent="361950" eaLnBrk="1" hangingPunct="1">
              <a:buFont typeface="Arial" charset="0"/>
              <a:buNone/>
            </a:pPr>
            <a:r>
              <a:rPr lang="uk-UA" sz="1600" smtClean="0"/>
              <a:t>Крім цього, ці події будуть попарно несумісними, бо коли, наприклад, відбувається подія </a:t>
            </a:r>
            <a:r>
              <a:rPr lang="uk-UA" sz="1600" i="1" smtClean="0"/>
              <a:t>А</a:t>
            </a:r>
            <a:r>
              <a:rPr lang="uk-UA" sz="1600" i="1" baseline="-25000" smtClean="0"/>
              <a:t>2</a:t>
            </a:r>
            <a:r>
              <a:rPr lang="uk-UA" sz="1600" i="1" smtClean="0"/>
              <a:t>, </a:t>
            </a:r>
            <a:r>
              <a:rPr lang="uk-UA" sz="1600" smtClean="0"/>
              <a:t>то інша подія при випробуванні не настає.</a:t>
            </a:r>
            <a:endParaRPr lang="ru-RU" sz="1600" smtClean="0"/>
          </a:p>
          <a:p>
            <a:pPr marL="0" indent="361950" eaLnBrk="1" hangingPunct="1">
              <a:buFont typeface="Arial" charset="0"/>
              <a:buNone/>
            </a:pPr>
            <a:r>
              <a:rPr lang="uk-UA" sz="1600" smtClean="0"/>
              <a:t>Події </a:t>
            </a:r>
            <a:r>
              <a:rPr lang="en-US" sz="1600" i="1" smtClean="0"/>
              <a:t>A</a:t>
            </a:r>
            <a:r>
              <a:rPr lang="uk-UA" sz="1600" i="1" baseline="-25000" smtClean="0"/>
              <a:t>і</a:t>
            </a:r>
            <a:r>
              <a:rPr lang="uk-UA" sz="1600" i="1" smtClean="0"/>
              <a:t>  </a:t>
            </a:r>
            <a:r>
              <a:rPr lang="uk-UA" sz="1600" smtClean="0"/>
              <a:t>будуть і рівноможливими, бо немає підстав твердити, що, наприклад, подія </a:t>
            </a:r>
            <a:r>
              <a:rPr lang="uk-UA" sz="1600" i="1" smtClean="0"/>
              <a:t>А</a:t>
            </a:r>
            <a:r>
              <a:rPr lang="uk-UA" sz="1600" i="1" baseline="-25000" smtClean="0"/>
              <a:t>3</a:t>
            </a:r>
            <a:r>
              <a:rPr lang="uk-UA" sz="1600" i="1" smtClean="0"/>
              <a:t> </a:t>
            </a:r>
            <a:r>
              <a:rPr lang="uk-UA" sz="1600" smtClean="0"/>
              <a:t>більш можлива, ніж подія А</a:t>
            </a:r>
            <a:r>
              <a:rPr lang="uk-UA" sz="1600" baseline="-25000" smtClean="0"/>
              <a:t>8</a:t>
            </a:r>
            <a:r>
              <a:rPr lang="uk-UA" sz="1600" smtClean="0"/>
              <a:t>.</a:t>
            </a:r>
            <a:endParaRPr lang="ru-RU" sz="1600" smtClean="0"/>
          </a:p>
          <a:p>
            <a:pPr marL="0" indent="361950" eaLnBrk="1" hangingPunct="1">
              <a:buFont typeface="Arial" charset="0"/>
              <a:buNone/>
            </a:pPr>
            <a:r>
              <a:rPr lang="uk-UA" sz="1600" smtClean="0"/>
              <a:t>Таким чином, події  </a:t>
            </a:r>
            <a:r>
              <a:rPr lang="en-US" sz="1600" i="1" smtClean="0"/>
              <a:t>A</a:t>
            </a:r>
            <a:r>
              <a:rPr lang="uk-UA" sz="1600" i="1" baseline="-25000" smtClean="0"/>
              <a:t>1</a:t>
            </a:r>
            <a:r>
              <a:rPr lang="uk-UA" sz="1600" smtClean="0"/>
              <a:t> ,</a:t>
            </a:r>
            <a:r>
              <a:rPr lang="en-US" sz="1600" i="1" smtClean="0"/>
              <a:t> A</a:t>
            </a:r>
            <a:r>
              <a:rPr lang="ru-RU" sz="1600" i="1" baseline="-25000" smtClean="0"/>
              <a:t>2 </a:t>
            </a:r>
            <a:r>
              <a:rPr lang="ru-RU" sz="1600" i="1" smtClean="0"/>
              <a:t>, </a:t>
            </a:r>
            <a:r>
              <a:rPr lang="uk-UA" sz="1600" i="1" smtClean="0"/>
              <a:t>А</a:t>
            </a:r>
            <a:r>
              <a:rPr lang="uk-UA" sz="1600" i="1" baseline="-25000" smtClean="0"/>
              <a:t>3</a:t>
            </a:r>
            <a:r>
              <a:rPr lang="uk-UA" sz="1600" smtClean="0"/>
              <a:t> ,</a:t>
            </a:r>
            <a:r>
              <a:rPr lang="uk-UA" sz="1600" i="1" baseline="-25000" smtClean="0"/>
              <a:t> </a:t>
            </a:r>
            <a:r>
              <a:rPr lang="uk-UA" sz="1600" i="1" smtClean="0"/>
              <a:t>А</a:t>
            </a:r>
            <a:r>
              <a:rPr lang="uk-UA" sz="1600" i="1" baseline="-25000" smtClean="0"/>
              <a:t>4 </a:t>
            </a:r>
            <a:r>
              <a:rPr lang="uk-UA" sz="1600" i="1" smtClean="0"/>
              <a:t>, А</a:t>
            </a:r>
            <a:r>
              <a:rPr lang="uk-UA" sz="1600" i="1" baseline="-25000" smtClean="0"/>
              <a:t>5 </a:t>
            </a:r>
            <a:r>
              <a:rPr lang="uk-UA" sz="1600" i="1" smtClean="0"/>
              <a:t>, А</a:t>
            </a:r>
            <a:r>
              <a:rPr lang="uk-UA" sz="1600" i="1" baseline="-25000" smtClean="0"/>
              <a:t>6 </a:t>
            </a:r>
            <a:r>
              <a:rPr lang="uk-UA" sz="1600" i="1" smtClean="0"/>
              <a:t>, А</a:t>
            </a:r>
            <a:r>
              <a:rPr lang="uk-UA" sz="1600" i="1" baseline="-25000" smtClean="0"/>
              <a:t>7 </a:t>
            </a:r>
            <a:r>
              <a:rPr lang="uk-UA" sz="1600" i="1" smtClean="0"/>
              <a:t>, А</a:t>
            </a:r>
            <a:r>
              <a:rPr lang="uk-UA" sz="1600" i="1" baseline="-25000" smtClean="0"/>
              <a:t>8 </a:t>
            </a:r>
            <a:r>
              <a:rPr lang="uk-UA" sz="1600" i="1" smtClean="0"/>
              <a:t>, А</a:t>
            </a:r>
            <a:r>
              <a:rPr lang="uk-UA" sz="1600" i="1" baseline="-25000" smtClean="0"/>
              <a:t>9</a:t>
            </a:r>
            <a:r>
              <a:rPr lang="uk-UA" sz="1600" i="1" smtClean="0"/>
              <a:t>. </a:t>
            </a:r>
            <a:r>
              <a:rPr lang="uk-UA" sz="1600" smtClean="0"/>
              <a:t>становлять сукупність попарно несумісних і рівноможливих подій, які утворюють повну групу.</a:t>
            </a:r>
            <a:endParaRPr lang="ru-RU" sz="1600" smtClean="0"/>
          </a:p>
          <a:p>
            <a:pPr marL="0" indent="361950" eaLnBrk="1" hangingPunct="1">
              <a:buFont typeface="Arial" charset="0"/>
              <a:buNone/>
            </a:pPr>
            <a:r>
              <a:rPr lang="uk-UA" sz="1600" smtClean="0"/>
              <a:t>Події, що становлять такі сукупності, називають </a:t>
            </a:r>
            <a:r>
              <a:rPr lang="uk-UA" sz="1600" b="1" i="1" smtClean="0"/>
              <a:t>елементарними </a:t>
            </a:r>
            <a:r>
              <a:rPr lang="uk-UA" sz="1600" b="1" smtClean="0"/>
              <a:t>(або </a:t>
            </a:r>
            <a:r>
              <a:rPr lang="uk-UA" sz="1600" b="1" i="1" smtClean="0"/>
              <a:t>випадками).</a:t>
            </a:r>
            <a:endParaRPr lang="ru-RU" sz="1600" smtClean="0"/>
          </a:p>
          <a:p>
            <a:pPr marL="0" indent="361950" eaLnBrk="1" hangingPunct="1">
              <a:buFont typeface="Arial" charset="0"/>
              <a:buNone/>
            </a:pPr>
            <a:endParaRPr lang="ru-RU" sz="160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Імовірність випадкової події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6125" y="417513"/>
            <a:ext cx="500063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4013" y="414338"/>
            <a:ext cx="500062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71550" y="4797425"/>
            <a:ext cx="3384550" cy="9223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361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Елементарна подія, при якій настає подія </a:t>
            </a:r>
            <a:r>
              <a:rPr lang="uk-UA" i="1" dirty="0"/>
              <a:t>А, </a:t>
            </a:r>
            <a:r>
              <a:rPr lang="uk-UA" dirty="0"/>
              <a:t>називається </a:t>
            </a:r>
            <a:r>
              <a:rPr lang="uk-UA" b="1" i="1" dirty="0"/>
              <a:t>сприятливою для цієї події.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547664" y="3140968"/>
            <a:ext cx="2376264" cy="1296144"/>
          </a:xfrm>
          <a:prstGeom prst="rect">
            <a:avLst/>
          </a:prstGeom>
          <a:noFill/>
          <a:ln w="127000"/>
          <a:scene3d>
            <a:camera prst="orthographicFront"/>
            <a:lightRig rig="threePt" dir="t"/>
          </a:scene3d>
          <a:sp3d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627313" y="378936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124075" y="32131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1619250" y="32131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3419475" y="3213100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3059113" y="3573463"/>
            <a:ext cx="433387" cy="4318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1619250" y="3716338"/>
            <a:ext cx="431800" cy="433387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627313" y="3213100"/>
            <a:ext cx="431800" cy="4318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419475" y="3933825"/>
            <a:ext cx="431800" cy="4318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124075" y="3789363"/>
            <a:ext cx="431800" cy="431800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Группа 17"/>
          <p:cNvGrpSpPr>
            <a:grpSpLocks/>
          </p:cNvGrpSpPr>
          <p:nvPr/>
        </p:nvGrpSpPr>
        <p:grpSpPr bwMode="auto">
          <a:xfrm>
            <a:off x="241300" y="304800"/>
            <a:ext cx="8715375" cy="6429375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9872" y="284964"/>
              <a:ext cx="4251355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227" y="284964"/>
              <a:ext cx="4249767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9488" y="417513"/>
            <a:ext cx="260350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88" y="417513"/>
            <a:ext cx="261937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8.3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5605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571500"/>
            <a:ext cx="4248150" cy="5857875"/>
          </a:xfrm>
        </p:spPr>
        <p:txBody>
          <a:bodyPr/>
          <a:lstStyle/>
          <a:p>
            <a:pPr marL="0" indent="361950" algn="ctr" eaLnBrk="1" hangingPunct="1">
              <a:buFont typeface="Arial" charset="0"/>
              <a:buNone/>
            </a:pPr>
            <a:r>
              <a:rPr lang="uk-UA" sz="1600" b="1" smtClean="0"/>
              <a:t>Поняття імовірності події. </a:t>
            </a:r>
          </a:p>
          <a:p>
            <a:pPr marL="0" indent="361950" eaLnBrk="1" hangingPunct="1">
              <a:buFont typeface="Arial" charset="0"/>
              <a:buNone/>
            </a:pPr>
            <a:r>
              <a:rPr lang="uk-UA" sz="1600" smtClean="0"/>
              <a:t>При елементарних подіях </a:t>
            </a:r>
            <a:r>
              <a:rPr lang="en-US" sz="1600" i="1" smtClean="0"/>
              <a:t>A</a:t>
            </a:r>
            <a:r>
              <a:rPr lang="uk-UA" sz="1600" i="1" baseline="-25000" smtClean="0"/>
              <a:t>1 </a:t>
            </a:r>
            <a:r>
              <a:rPr lang="uk-UA" sz="1600" i="1" smtClean="0"/>
              <a:t> </a:t>
            </a:r>
            <a:r>
              <a:rPr lang="uk-UA" sz="1600" smtClean="0"/>
              <a:t>або А</a:t>
            </a:r>
            <a:r>
              <a:rPr lang="uk-UA" sz="1600" baseline="-25000" smtClean="0"/>
              <a:t>2</a:t>
            </a:r>
            <a:r>
              <a:rPr lang="uk-UA" sz="1600" smtClean="0"/>
              <a:t>, або </a:t>
            </a:r>
            <a:r>
              <a:rPr lang="uk-UA" sz="1600" i="1" smtClean="0"/>
              <a:t>А</a:t>
            </a:r>
            <a:r>
              <a:rPr lang="uk-UA" sz="1600" i="1" baseline="-25000" smtClean="0"/>
              <a:t>3</a:t>
            </a:r>
            <a:r>
              <a:rPr lang="uk-UA" sz="1600" i="1" smtClean="0"/>
              <a:t>, </a:t>
            </a:r>
            <a:r>
              <a:rPr lang="uk-UA" sz="1600" smtClean="0"/>
              <a:t>або </a:t>
            </a:r>
            <a:r>
              <a:rPr lang="uk-UA" sz="1600" i="1" smtClean="0"/>
              <a:t>А</a:t>
            </a:r>
            <a:r>
              <a:rPr lang="uk-UA" sz="1600" i="1" baseline="-25000" smtClean="0"/>
              <a:t>4</a:t>
            </a:r>
            <a:r>
              <a:rPr lang="uk-UA" sz="1600" i="1" smtClean="0"/>
              <a:t> </a:t>
            </a:r>
            <a:r>
              <a:rPr lang="uk-UA" sz="1600" smtClean="0"/>
              <a:t>настає подія «з'явилася синя куля». При інших елементарних подіях ця подія не настане.</a:t>
            </a:r>
          </a:p>
          <a:p>
            <a:pPr marL="0" indent="361950" eaLnBrk="1" hangingPunct="1">
              <a:buFont typeface="Arial" charset="0"/>
              <a:buNone/>
            </a:pPr>
            <a:r>
              <a:rPr lang="uk-UA" sz="1600" smtClean="0"/>
              <a:t>Отже, елементарні події </a:t>
            </a:r>
            <a:r>
              <a:rPr lang="en-US" sz="1600" i="1" smtClean="0"/>
              <a:t>A</a:t>
            </a:r>
            <a:r>
              <a:rPr lang="uk-UA" sz="1600" i="1" baseline="-25000" smtClean="0"/>
              <a:t>1</a:t>
            </a:r>
            <a:r>
              <a:rPr lang="uk-UA" sz="1600" smtClean="0"/>
              <a:t> ,</a:t>
            </a:r>
            <a:r>
              <a:rPr lang="en-US" sz="1600" i="1" smtClean="0"/>
              <a:t> A</a:t>
            </a:r>
            <a:r>
              <a:rPr lang="ru-RU" sz="1600" i="1" baseline="-25000" smtClean="0"/>
              <a:t>2 </a:t>
            </a:r>
            <a:r>
              <a:rPr lang="ru-RU" sz="1600" i="1" smtClean="0"/>
              <a:t>, </a:t>
            </a:r>
            <a:r>
              <a:rPr lang="uk-UA" sz="1600" i="1" smtClean="0"/>
              <a:t>А</a:t>
            </a:r>
            <a:r>
              <a:rPr lang="uk-UA" sz="1600" i="1" baseline="-25000" smtClean="0"/>
              <a:t>3</a:t>
            </a:r>
            <a:r>
              <a:rPr lang="uk-UA" sz="1600" smtClean="0"/>
              <a:t> ,</a:t>
            </a:r>
            <a:r>
              <a:rPr lang="uk-UA" sz="1600" i="1" baseline="-25000" smtClean="0"/>
              <a:t> </a:t>
            </a:r>
            <a:r>
              <a:rPr lang="uk-UA" sz="1600" i="1" smtClean="0"/>
              <a:t>А</a:t>
            </a:r>
            <a:r>
              <a:rPr lang="uk-UA" sz="1600" i="1" baseline="-25000" smtClean="0"/>
              <a:t>4 </a:t>
            </a:r>
            <a:r>
              <a:rPr lang="uk-UA" sz="1600" smtClean="0"/>
              <a:t>сприяють появі кульки синього кольору, а елементарні події </a:t>
            </a:r>
            <a:r>
              <a:rPr lang="uk-UA" sz="1600" i="1" smtClean="0"/>
              <a:t>А</a:t>
            </a:r>
            <a:r>
              <a:rPr lang="uk-UA" sz="1600" i="1" baseline="-25000" smtClean="0"/>
              <a:t>5 </a:t>
            </a:r>
            <a:r>
              <a:rPr lang="uk-UA" sz="1600" i="1" smtClean="0"/>
              <a:t>, А</a:t>
            </a:r>
            <a:r>
              <a:rPr lang="uk-UA" sz="1600" i="1" baseline="-25000" smtClean="0"/>
              <a:t>6 </a:t>
            </a:r>
            <a:r>
              <a:rPr lang="uk-UA" sz="1600" i="1" smtClean="0"/>
              <a:t>, А</a:t>
            </a:r>
            <a:r>
              <a:rPr lang="uk-UA" sz="1600" i="1" baseline="-25000" smtClean="0"/>
              <a:t>7 </a:t>
            </a:r>
            <a:r>
              <a:rPr lang="uk-UA" sz="1600" i="1" smtClean="0"/>
              <a:t>, А</a:t>
            </a:r>
            <a:r>
              <a:rPr lang="uk-UA" sz="1600" i="1" baseline="-25000" smtClean="0"/>
              <a:t>8 </a:t>
            </a:r>
            <a:r>
              <a:rPr lang="uk-UA" sz="1600" i="1" smtClean="0"/>
              <a:t>, А</a:t>
            </a:r>
            <a:r>
              <a:rPr lang="uk-UA" sz="1600" i="1" baseline="-25000" smtClean="0"/>
              <a:t>9  </a:t>
            </a:r>
            <a:r>
              <a:rPr lang="uk-UA" sz="1600" smtClean="0"/>
              <a:t>віднести до несприятливих для цієї події.</a:t>
            </a:r>
          </a:p>
          <a:p>
            <a:pPr marL="0" indent="361950" eaLnBrk="1" hangingPunct="1">
              <a:buFont typeface="Arial" charset="0"/>
              <a:buNone/>
            </a:pPr>
            <a:r>
              <a:rPr lang="uk-UA" sz="1600" b="1" smtClean="0"/>
              <a:t>Імовірність події </a:t>
            </a:r>
            <a:r>
              <a:rPr lang="uk-UA" sz="1600" b="1" i="1" smtClean="0"/>
              <a:t>А </a:t>
            </a:r>
            <a:r>
              <a:rPr lang="uk-UA" sz="1600" b="1" smtClean="0"/>
              <a:t>позначають так: </a:t>
            </a:r>
            <a:r>
              <a:rPr lang="uk-UA" sz="1600" b="1" i="1" smtClean="0"/>
              <a:t>Р(А). </a:t>
            </a:r>
          </a:p>
          <a:p>
            <a:pPr marL="0" indent="361950" eaLnBrk="1" hangingPunct="1">
              <a:buFont typeface="Arial" charset="0"/>
              <a:buNone/>
            </a:pPr>
            <a:endParaRPr lang="en-US" sz="1600" b="1" smtClean="0"/>
          </a:p>
          <a:p>
            <a:pPr marL="0" indent="361950" eaLnBrk="1" hangingPunct="1">
              <a:buFont typeface="Arial" charset="0"/>
              <a:buNone/>
            </a:pPr>
            <a:r>
              <a:rPr lang="uk-UA" sz="1600" b="1" smtClean="0"/>
              <a:t>Отже,                        ,  </a:t>
            </a:r>
            <a:r>
              <a:rPr lang="uk-UA" sz="1600" smtClean="0"/>
              <a:t>де </a:t>
            </a:r>
            <a:r>
              <a:rPr lang="en-US" sz="1600" i="1" smtClean="0"/>
              <a:t>m</a:t>
            </a:r>
            <a:r>
              <a:rPr lang="uk-UA" sz="1600" smtClean="0"/>
              <a:t> </a:t>
            </a:r>
            <a:r>
              <a:rPr lang="uk-UA" sz="1600" i="1" smtClean="0"/>
              <a:t>— </a:t>
            </a:r>
            <a:r>
              <a:rPr lang="uk-UA" sz="1600" smtClean="0"/>
              <a:t>кількість елементарних подій, які сприяють події А, </a:t>
            </a:r>
            <a:r>
              <a:rPr lang="en-US" sz="1600" smtClean="0"/>
              <a:t>n</a:t>
            </a:r>
            <a:r>
              <a:rPr lang="uk-UA" sz="1600" i="1" smtClean="0"/>
              <a:t> </a:t>
            </a:r>
            <a:r>
              <a:rPr lang="uk-UA" sz="1600" smtClean="0"/>
              <a:t>— загальна кількість попарно несумісних і рівноможливих подій, які утворюють повну групу.</a:t>
            </a:r>
            <a:endParaRPr lang="ru-RU" sz="1600" smtClean="0"/>
          </a:p>
          <a:p>
            <a:pPr marL="0" indent="361950" eaLnBrk="1" hangingPunct="1">
              <a:buFont typeface="Arial" charset="0"/>
              <a:buNone/>
            </a:pPr>
            <a:endParaRPr lang="ru-RU" sz="1600" smtClean="0"/>
          </a:p>
          <a:p>
            <a:pPr marL="0" indent="361950" algn="ctr" eaLnBrk="1" hangingPunct="1">
              <a:buFont typeface="Arial" charset="0"/>
              <a:buNone/>
            </a:pPr>
            <a:endParaRPr lang="en-US" sz="1600" b="1" smtClean="0"/>
          </a:p>
          <a:p>
            <a:pPr marL="0" indent="361950" eaLnBrk="1" hangingPunct="1">
              <a:buFont typeface="Arial" charset="0"/>
              <a:buNone/>
            </a:pPr>
            <a:endParaRPr lang="uk-UA" sz="160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Імовірність випадкової події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6125" y="417513"/>
            <a:ext cx="500063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4013" y="414338"/>
            <a:ext cx="500062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39750" y="4797425"/>
            <a:ext cx="3816350" cy="12001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361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/>
              <a:t>Імовірністю події А </a:t>
            </a:r>
            <a:r>
              <a:rPr lang="uk-UA" b="1" dirty="0"/>
              <a:t>називають відношення кількості випадків, які сприяють події А, до кількості всіх можливих випадків.</a:t>
            </a:r>
            <a:endParaRPr lang="ru-RU" dirty="0"/>
          </a:p>
        </p:txBody>
      </p:sp>
      <p:grpSp>
        <p:nvGrpSpPr>
          <p:cNvPr id="25628" name="Группа 37"/>
          <p:cNvGrpSpPr>
            <a:grpSpLocks/>
          </p:cNvGrpSpPr>
          <p:nvPr/>
        </p:nvGrpSpPr>
        <p:grpSpPr bwMode="auto">
          <a:xfrm>
            <a:off x="1547813" y="3141663"/>
            <a:ext cx="2376487" cy="1295400"/>
            <a:chOff x="1547664" y="3140968"/>
            <a:chExt cx="2376264" cy="1296144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1547664" y="3140968"/>
              <a:ext cx="2376264" cy="1296144"/>
            </a:xfrm>
            <a:prstGeom prst="rect">
              <a:avLst/>
            </a:prstGeom>
            <a:noFill/>
            <a:ln w="127000"/>
            <a:scene3d>
              <a:camera prst="orthographicFront"/>
              <a:lightRig rig="threePt" dir="t"/>
            </a:scene3d>
            <a:sp3d prstMaterial="legacyWirefram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627063" y="3789040"/>
              <a:ext cx="433346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2123872" y="3212446"/>
              <a:ext cx="431759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1619094" y="3212446"/>
              <a:ext cx="433347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419150" y="3212446"/>
              <a:ext cx="433347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3060409" y="3573016"/>
              <a:ext cx="431759" cy="43204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619094" y="3717561"/>
              <a:ext cx="433347" cy="43204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627063" y="3212446"/>
              <a:ext cx="433346" cy="43204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3419150" y="3933585"/>
              <a:ext cx="433347" cy="43204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123872" y="3789040"/>
              <a:ext cx="431759" cy="43204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56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25630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05475" y="3365500"/>
            <a:ext cx="8953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49" name="Группа 17"/>
          <p:cNvGrpSpPr>
            <a:grpSpLocks/>
          </p:cNvGrpSpPr>
          <p:nvPr/>
        </p:nvGrpSpPr>
        <p:grpSpPr bwMode="auto">
          <a:xfrm>
            <a:off x="250825" y="260350"/>
            <a:ext cx="8715375" cy="6429375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9872" y="284964"/>
              <a:ext cx="4251355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227" y="284964"/>
              <a:ext cx="4249767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9488" y="417513"/>
            <a:ext cx="260350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88" y="417513"/>
            <a:ext cx="261937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764704"/>
            <a:ext cx="4038600" cy="604664"/>
          </a:xfrm>
        </p:spPr>
        <p:txBody>
          <a:bodyPr rtlCol="0">
            <a:normAutofit fontScale="7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імовірності події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6125" y="417513"/>
            <a:ext cx="500063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4013" y="414338"/>
            <a:ext cx="500062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одержимое 17"/>
          <p:cNvSpPr>
            <a:spLocks noGrp="1"/>
          </p:cNvSpPr>
          <p:nvPr>
            <p:ph sz="half" idx="2"/>
          </p:nvPr>
        </p:nvSpPr>
        <p:spPr>
          <a:xfrm>
            <a:off x="4648200" y="476250"/>
            <a:ext cx="4171950" cy="6048375"/>
          </a:xfrm>
        </p:spPr>
        <p:txBody>
          <a:bodyPr rtlCol="0">
            <a:normAutofit fontScale="70000" lnSpcReduction="20000"/>
          </a:bodyPr>
          <a:lstStyle/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Позначимо ці події відповідно через А, </a:t>
            </a:r>
            <a:r>
              <a:rPr lang="uk-UA" i="1" dirty="0" smtClean="0"/>
              <a:t>В, С. </a:t>
            </a:r>
            <a:r>
              <a:rPr lang="uk-UA" dirty="0" smtClean="0"/>
              <a:t>З усіх дев'яти елементарних подій події А сприяють 4, події </a:t>
            </a:r>
            <a:r>
              <a:rPr lang="uk-UA" i="1" dirty="0" smtClean="0"/>
              <a:t>В </a:t>
            </a:r>
            <a:r>
              <a:rPr lang="uk-UA" dirty="0" smtClean="0"/>
              <a:t>— З, події </a:t>
            </a:r>
            <a:r>
              <a:rPr lang="uk-UA" i="1" dirty="0" smtClean="0"/>
              <a:t>С </a:t>
            </a:r>
            <a:r>
              <a:rPr lang="uk-UA" dirty="0" smtClean="0"/>
              <a:t>— 2 елементарні події. </a:t>
            </a:r>
            <a:endParaRPr lang="en-US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Відтак:</a:t>
            </a:r>
            <a:endParaRPr lang="ru-RU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Зрозуміло, що </a:t>
            </a:r>
            <a:r>
              <a:rPr lang="uk-UA" b="1" i="1" dirty="0" smtClean="0"/>
              <a:t>імовірність вірогідної події </a:t>
            </a:r>
            <a:r>
              <a:rPr lang="uk-UA" b="1" dirty="0" smtClean="0"/>
              <a:t>дорівнює 1, </a:t>
            </a:r>
            <a:r>
              <a:rPr lang="uk-UA" dirty="0" smtClean="0"/>
              <a:t>бо такій події сприяють усі можливі випадки </a:t>
            </a:r>
            <a:r>
              <a:rPr lang="uk-UA" i="1" dirty="0" smtClean="0"/>
              <a:t>(т = </a:t>
            </a:r>
            <a:r>
              <a:rPr lang="en-US" i="1" dirty="0" smtClean="0"/>
              <a:t>n</a:t>
            </a:r>
            <a:r>
              <a:rPr lang="uk-UA" i="1" dirty="0" smtClean="0"/>
              <a:t>).</a:t>
            </a:r>
            <a:endParaRPr lang="ru-RU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Якщо, наприклад, в урні містяться 4 сині кульки, то</a:t>
            </a:r>
            <a:r>
              <a:rPr lang="en-US" dirty="0" smtClean="0"/>
              <a:t> </a:t>
            </a:r>
            <a:r>
              <a:rPr lang="uk-UA" dirty="0" smtClean="0"/>
              <a:t>в</a:t>
            </a:r>
            <a:r>
              <a:rPr lang="uk-UA" b="1" dirty="0" smtClean="0"/>
              <a:t> </a:t>
            </a:r>
            <a:r>
              <a:rPr lang="uk-UA" dirty="0" smtClean="0"/>
              <a:t>такому випадку імовірність виймання синьої кульки становить </a:t>
            </a:r>
            <a:endParaRPr lang="ru-RU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grpSp>
        <p:nvGrpSpPr>
          <p:cNvPr id="27674" name="Группа 29"/>
          <p:cNvGrpSpPr>
            <a:grpSpLocks/>
          </p:cNvGrpSpPr>
          <p:nvPr/>
        </p:nvGrpSpPr>
        <p:grpSpPr bwMode="auto">
          <a:xfrm>
            <a:off x="1403350" y="1412875"/>
            <a:ext cx="2376488" cy="1295400"/>
            <a:chOff x="1547664" y="3140968"/>
            <a:chExt cx="2376264" cy="1296144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1547664" y="3140968"/>
              <a:ext cx="2376264" cy="1296144"/>
            </a:xfrm>
            <a:prstGeom prst="rect">
              <a:avLst/>
            </a:prstGeom>
            <a:noFill/>
            <a:ln w="127000"/>
            <a:scene3d>
              <a:camera prst="orthographicFront"/>
              <a:lightRig rig="threePt" dir="t"/>
            </a:scene3d>
            <a:sp3d prstMaterial="legacyWirefram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2627062" y="3789040"/>
              <a:ext cx="433347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2123873" y="3212447"/>
              <a:ext cx="431759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619095" y="3212447"/>
              <a:ext cx="433346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3419151" y="3212447"/>
              <a:ext cx="433346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3060409" y="3573016"/>
              <a:ext cx="431759" cy="43204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1619095" y="3717562"/>
              <a:ext cx="433346" cy="43204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627062" y="3212447"/>
              <a:ext cx="433347" cy="432048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3419151" y="3933586"/>
              <a:ext cx="433346" cy="43204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2123873" y="3789040"/>
              <a:ext cx="431759" cy="432048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7675" name="Прямоугольник 40"/>
          <p:cNvSpPr>
            <a:spLocks noChangeArrowheads="1"/>
          </p:cNvSpPr>
          <p:nvPr/>
        </p:nvSpPr>
        <p:spPr bwMode="auto">
          <a:xfrm>
            <a:off x="755650" y="2852738"/>
            <a:ext cx="36718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/>
            <a:r>
              <a:rPr lang="uk-UA">
                <a:latin typeface="Calibri" pitchFamily="34" charset="0"/>
              </a:rPr>
              <a:t>Обчислимо імовірність виймання синьої, жовтої і зеленої кульок. </a:t>
            </a:r>
            <a:endParaRPr lang="en-US">
              <a:latin typeface="Calibri" pitchFamily="34" charset="0"/>
            </a:endParaRPr>
          </a:p>
        </p:txBody>
      </p:sp>
      <p:sp>
        <p:nvSpPr>
          <p:cNvPr id="2767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2767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263" y="2133600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27679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3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8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27681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650" y="2133600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Прямоугольник 41"/>
          <p:cNvSpPr/>
          <p:nvPr/>
        </p:nvSpPr>
        <p:spPr>
          <a:xfrm>
            <a:off x="971550" y="3933825"/>
            <a:ext cx="3240088" cy="6461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/>
              <a:t>I</a:t>
            </a:r>
            <a:r>
              <a:rPr lang="uk-UA" b="1" i="1" dirty="0" err="1"/>
              <a:t>мовірність</a:t>
            </a:r>
            <a:r>
              <a:rPr lang="uk-UA" b="1" i="1" dirty="0"/>
              <a:t> вірогідної події </a:t>
            </a:r>
            <a:r>
              <a:rPr lang="uk-UA" b="1" dirty="0"/>
              <a:t>дорівнює 1</a:t>
            </a:r>
            <a:endParaRPr lang="ru-RU" dirty="0"/>
          </a:p>
        </p:txBody>
      </p:sp>
      <p:sp>
        <p:nvSpPr>
          <p:cNvPr id="2768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27684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5600" y="4797425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Прямоугольник 47"/>
          <p:cNvSpPr/>
          <p:nvPr/>
        </p:nvSpPr>
        <p:spPr>
          <a:xfrm>
            <a:off x="1475656" y="4869160"/>
            <a:ext cx="2376264" cy="1296144"/>
          </a:xfrm>
          <a:prstGeom prst="rect">
            <a:avLst/>
          </a:prstGeom>
          <a:noFill/>
          <a:ln w="127000"/>
          <a:scene3d>
            <a:camera prst="orthographicFront"/>
            <a:lightRig rig="threePt" dir="t"/>
          </a:scene3d>
          <a:sp3d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771775" y="501332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195513" y="494188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124075" y="5516563"/>
            <a:ext cx="431800" cy="4333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2771775" y="558958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Группа 17"/>
          <p:cNvGrpSpPr>
            <a:grpSpLocks/>
          </p:cNvGrpSpPr>
          <p:nvPr/>
        </p:nvGrpSpPr>
        <p:grpSpPr bwMode="auto">
          <a:xfrm>
            <a:off x="250825" y="260350"/>
            <a:ext cx="8715375" cy="6429375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9872" y="284964"/>
              <a:ext cx="4251355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227" y="284964"/>
              <a:ext cx="4249767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9488" y="417513"/>
            <a:ext cx="260350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88" y="417513"/>
            <a:ext cx="261937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764704"/>
            <a:ext cx="4038600" cy="604664"/>
          </a:xfrm>
        </p:spPr>
        <p:txBody>
          <a:bodyPr rtlCol="0">
            <a:normAutofit fontScale="7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Поняття імовірності події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6125" y="417513"/>
            <a:ext cx="500063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4013" y="414338"/>
            <a:ext cx="500062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одержимое 17"/>
          <p:cNvSpPr>
            <a:spLocks noGrp="1"/>
          </p:cNvSpPr>
          <p:nvPr>
            <p:ph sz="half" idx="2"/>
          </p:nvPr>
        </p:nvSpPr>
        <p:spPr>
          <a:xfrm>
            <a:off x="4648200" y="476250"/>
            <a:ext cx="4171950" cy="6048375"/>
          </a:xfrm>
        </p:spPr>
        <p:txBody>
          <a:bodyPr rtlCol="0">
            <a:normAutofit fontScale="70000" lnSpcReduction="20000"/>
          </a:bodyPr>
          <a:lstStyle/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uk-UA" b="1" i="1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dirty="0" smtClean="0"/>
              <a:t>Імовірність неможливої події </a:t>
            </a:r>
            <a:r>
              <a:rPr lang="uk-UA" dirty="0" smtClean="0"/>
              <a:t>дорівнює нулю, бо неможливій події не сприяє жоден із можливих випадків (</a:t>
            </a:r>
            <a:r>
              <a:rPr lang="uk-UA" i="1" dirty="0" smtClean="0"/>
              <a:t>т =0</a:t>
            </a:r>
            <a:r>
              <a:rPr lang="uk-UA" dirty="0" smtClean="0"/>
              <a:t>).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Якщо, наприклад, в урні міститься 4 синіх і 3 жовтих кульки, то імовірність витягування білої кульки (подія </a:t>
            </a:r>
            <a:r>
              <a:rPr lang="en-US" dirty="0" smtClean="0"/>
              <a:t>D</a:t>
            </a:r>
            <a:r>
              <a:rPr lang="uk-UA" dirty="0" smtClean="0"/>
              <a:t>) становить </a:t>
            </a:r>
            <a:endParaRPr lang="ru-RU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29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972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2972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076825" y="3716338"/>
            <a:ext cx="3240088" cy="6477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/>
              <a:t>Імовірність неможливої події </a:t>
            </a:r>
            <a:r>
              <a:rPr lang="uk-UA" dirty="0"/>
              <a:t>дорівнює нулю</a:t>
            </a:r>
            <a:endParaRPr lang="ru-RU" dirty="0"/>
          </a:p>
        </p:txBody>
      </p:sp>
      <p:sp>
        <p:nvSpPr>
          <p:cNvPr id="2972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29727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Прямоугольник 43"/>
          <p:cNvSpPr/>
          <p:nvPr/>
        </p:nvSpPr>
        <p:spPr>
          <a:xfrm>
            <a:off x="1403648" y="1412776"/>
            <a:ext cx="2376264" cy="1296144"/>
          </a:xfrm>
          <a:prstGeom prst="rect">
            <a:avLst/>
          </a:prstGeom>
          <a:noFill/>
          <a:ln w="127000"/>
          <a:scene3d>
            <a:camera prst="orthographicFront"/>
            <a:lightRig rig="threePt" dir="t"/>
          </a:scene3d>
          <a:sp3d prstMaterial="legacyWirefram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484438" y="206057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1979613" y="148431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1476375" y="148431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3276600" y="1484313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916238" y="1844675"/>
            <a:ext cx="431800" cy="4318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1476375" y="1989138"/>
            <a:ext cx="431800" cy="4318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484438" y="1484313"/>
            <a:ext cx="431800" cy="4318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7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29739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1500" y="2924175"/>
            <a:ext cx="122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Прямоугольник 53"/>
          <p:cNvSpPr/>
          <p:nvPr/>
        </p:nvSpPr>
        <p:spPr>
          <a:xfrm>
            <a:off x="611188" y="3573463"/>
            <a:ext cx="3240087" cy="9223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/>
              <a:t>Імовірність випадкової події А задовольняє подвійну нерівність 0</a:t>
            </a:r>
            <a:r>
              <a:rPr lang="en-US" b="1" i="1" dirty="0"/>
              <a:t>&lt;P(A)&lt;1.</a:t>
            </a:r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611188" y="4797425"/>
            <a:ext cx="3240087" cy="9223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i="1" dirty="0"/>
              <a:t>Імовірність будь-якої події Е задовольняє таку умову 0≤Р(Е)≤1.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5" name="Группа 17"/>
          <p:cNvGrpSpPr>
            <a:grpSpLocks/>
          </p:cNvGrpSpPr>
          <p:nvPr/>
        </p:nvGrpSpPr>
        <p:grpSpPr bwMode="auto">
          <a:xfrm>
            <a:off x="179388" y="260350"/>
            <a:ext cx="8715375" cy="6429375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9871" y="284964"/>
              <a:ext cx="4251355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226" y="284964"/>
              <a:ext cx="4249768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9488" y="417513"/>
            <a:ext cx="260350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88" y="417513"/>
            <a:ext cx="261937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67544" y="476672"/>
            <a:ext cx="4038600" cy="604664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Обчислення імовірності подій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6125" y="417513"/>
            <a:ext cx="500063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4013" y="414338"/>
            <a:ext cx="500062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одержимое 17"/>
          <p:cNvSpPr>
            <a:spLocks noGrp="1"/>
          </p:cNvSpPr>
          <p:nvPr>
            <p:ph sz="half" idx="2"/>
          </p:nvPr>
        </p:nvSpPr>
        <p:spPr>
          <a:xfrm>
            <a:off x="4648200" y="476250"/>
            <a:ext cx="4038600" cy="6048375"/>
          </a:xfrm>
        </p:spPr>
        <p:txBody>
          <a:bodyPr rtlCol="0">
            <a:normAutofit fontScale="55000" lnSpcReduction="20000"/>
          </a:bodyPr>
          <a:lstStyle/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Приклад 1.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 Кожна пластинка доміно</a:t>
            </a:r>
            <a:br>
              <a:rPr lang="uk-UA" dirty="0" smtClean="0"/>
            </a:br>
            <a:r>
              <a:rPr lang="uk-UA" dirty="0" smtClean="0"/>
              <a:t>поділена лінією на дві частини, на яких</a:t>
            </a:r>
            <a:br>
              <a:rPr lang="uk-UA" dirty="0" smtClean="0"/>
            </a:br>
            <a:r>
              <a:rPr lang="uk-UA" dirty="0" smtClean="0"/>
              <a:t>вирізьблені вічка від 0 до 6. Знайдіть імовірність того, що на взятій навмання пластинці з комплекту доміно</a:t>
            </a:r>
            <a:br>
              <a:rPr lang="uk-UA" dirty="0" smtClean="0"/>
            </a:br>
            <a:r>
              <a:rPr lang="uk-UA" dirty="0" smtClean="0"/>
              <a:t>(хоча б на одній з її частин) буде 6 вічок.</a:t>
            </a:r>
            <a:endParaRPr lang="ru-RU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i="1" dirty="0" smtClean="0"/>
              <a:t>Розв'язання.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Кількість усіх пластинок доміно можна обчислити, скориставшись такою таблицею, де записано можливі кількості вічок на кожній частині пластинки:</a:t>
            </a:r>
            <a:endParaRPr lang="ru-RU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00      01      02      03      04      05      06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          11      12      13      14      15      16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          22      23      24      25      26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          33      34      35      36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          44      45      46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          55      56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solidFill>
                  <a:srgbClr val="FF0000"/>
                </a:solidFill>
              </a:rPr>
              <a:t>          66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Простий підрахунок показує, що кількість можливих випадків діставання пластинок (кількість усіх пластинок доміно) дорівнює 28.</a:t>
            </a:r>
            <a:endParaRPr lang="ru-RU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Кількість випадків, що сприяють настанню події А, дорівнює 7 (кількість пластинок, на яких є 6 очок — принаймні на одній з половин пластинки).</a:t>
            </a:r>
            <a:endParaRPr lang="ru-RU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grpSp>
        <p:nvGrpSpPr>
          <p:cNvPr id="31770" name="Группа 27"/>
          <p:cNvGrpSpPr>
            <a:grpSpLocks/>
          </p:cNvGrpSpPr>
          <p:nvPr/>
        </p:nvGrpSpPr>
        <p:grpSpPr bwMode="auto">
          <a:xfrm>
            <a:off x="1042988" y="1484313"/>
            <a:ext cx="1944687" cy="792162"/>
            <a:chOff x="1043608" y="1484784"/>
            <a:chExt cx="1944216" cy="792088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043608" y="1484784"/>
              <a:ext cx="194421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2051426" y="1484784"/>
              <a:ext cx="73007" cy="79208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1771" name="Группа 28"/>
          <p:cNvGrpSpPr>
            <a:grpSpLocks/>
          </p:cNvGrpSpPr>
          <p:nvPr/>
        </p:nvGrpSpPr>
        <p:grpSpPr bwMode="auto">
          <a:xfrm>
            <a:off x="1042988" y="2565400"/>
            <a:ext cx="1944687" cy="792163"/>
            <a:chOff x="1043608" y="1484784"/>
            <a:chExt cx="1944216" cy="792088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1043608" y="1484784"/>
              <a:ext cx="194421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051426" y="1484784"/>
              <a:ext cx="73007" cy="79208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1772" name="Группа 31"/>
          <p:cNvGrpSpPr>
            <a:grpSpLocks/>
          </p:cNvGrpSpPr>
          <p:nvPr/>
        </p:nvGrpSpPr>
        <p:grpSpPr bwMode="auto">
          <a:xfrm>
            <a:off x="2484438" y="3500438"/>
            <a:ext cx="1943100" cy="792162"/>
            <a:chOff x="1043608" y="1484784"/>
            <a:chExt cx="1944216" cy="792088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043608" y="1484784"/>
              <a:ext cx="194421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052249" y="1484784"/>
              <a:ext cx="71479" cy="79208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31773" name="Группа 34"/>
          <p:cNvGrpSpPr>
            <a:grpSpLocks/>
          </p:cNvGrpSpPr>
          <p:nvPr/>
        </p:nvGrpSpPr>
        <p:grpSpPr bwMode="auto">
          <a:xfrm>
            <a:off x="2484438" y="4508500"/>
            <a:ext cx="1943100" cy="792163"/>
            <a:chOff x="1043608" y="1484784"/>
            <a:chExt cx="1944216" cy="792088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1043608" y="1484784"/>
              <a:ext cx="1944216" cy="7920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2052249" y="1484784"/>
              <a:ext cx="71479" cy="79208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8" name="Овал 37"/>
          <p:cNvSpPr/>
          <p:nvPr/>
        </p:nvSpPr>
        <p:spPr>
          <a:xfrm>
            <a:off x="1481138" y="1833563"/>
            <a:ext cx="142875" cy="14287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2771775" y="1557338"/>
            <a:ext cx="144463" cy="14287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2195513" y="2060575"/>
            <a:ext cx="144462" cy="144463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776538" y="3138488"/>
            <a:ext cx="142875" cy="14287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1835150" y="2636838"/>
            <a:ext cx="144463" cy="14446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1187450" y="3141663"/>
            <a:ext cx="144463" cy="14287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2643188" y="3598863"/>
            <a:ext cx="144462" cy="14287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271713" y="3128963"/>
            <a:ext cx="142875" cy="14287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2259013" y="2635250"/>
            <a:ext cx="144462" cy="144463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771775" y="2636838"/>
            <a:ext cx="144463" cy="14446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3276600" y="4581525"/>
            <a:ext cx="142875" cy="14287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3230563" y="4037013"/>
            <a:ext cx="142875" cy="14287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649538" y="4040188"/>
            <a:ext cx="144462" cy="14446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3205163" y="3614738"/>
            <a:ext cx="142875" cy="14446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3979863" y="3829050"/>
            <a:ext cx="142875" cy="144463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2627313" y="5084763"/>
            <a:ext cx="144462" cy="14446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4237038" y="5057775"/>
            <a:ext cx="144462" cy="144463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659188" y="4562475"/>
            <a:ext cx="144462" cy="142875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914775" y="4541838"/>
            <a:ext cx="144463" cy="14446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4198938" y="4549775"/>
            <a:ext cx="144462" cy="144463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3965575" y="5062538"/>
            <a:ext cx="144463" cy="14446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3656013" y="5057775"/>
            <a:ext cx="144462" cy="144463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3179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1500" y="5805488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3" name="Группа 17"/>
          <p:cNvGrpSpPr>
            <a:grpSpLocks/>
          </p:cNvGrpSpPr>
          <p:nvPr/>
        </p:nvGrpSpPr>
        <p:grpSpPr bwMode="auto">
          <a:xfrm>
            <a:off x="241300" y="304800"/>
            <a:ext cx="8715375" cy="6429375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9872" y="284964"/>
              <a:ext cx="4251355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227" y="284964"/>
              <a:ext cx="4249767" cy="6215105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9488" y="417513"/>
            <a:ext cx="260350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88" y="417513"/>
            <a:ext cx="261937" cy="555625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8.2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5" y="571500"/>
            <a:ext cx="3971925" cy="5857875"/>
          </a:xfrm>
        </p:spPr>
        <p:txBody>
          <a:bodyPr rtlCol="0">
            <a:normAutofit fontScale="85000" lnSpcReduction="20000"/>
          </a:bodyPr>
          <a:lstStyle/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Приклад 2.</a:t>
            </a:r>
            <a:r>
              <a:rPr lang="uk-UA" dirty="0" smtClean="0"/>
              <a:t>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Набираючи номер телефону, абонент забув одну з цифр і набрав її навмання. Знайдіть імовірність того, що була набрана потрібна цифра.</a:t>
            </a:r>
            <a:endParaRPr lang="ru-RU" dirty="0" smtClean="0"/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i="1" dirty="0" smtClean="0"/>
              <a:t>Розв'язання.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Абонент може набрати одну з таких цифр: 0, 1, 2, 3, 4. 5, 6, 7, 8, 9.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Число можливих випадків дорівнює 10. Лише один з випадків сприяє нашій події (набрати потрібну цифру). </a:t>
            </a:r>
          </a:p>
          <a:p>
            <a:pPr marL="0" indent="361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Отже, імовірність події А становить: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 rtlCol="0">
            <a:normAutofit fontScale="8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Обчислення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імовірності події 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6125" y="417513"/>
            <a:ext cx="500063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4013" y="414338"/>
            <a:ext cx="500062" cy="571500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3819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2924175"/>
            <a:ext cx="35433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33821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888" y="5876925"/>
            <a:ext cx="1533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51520" y="0"/>
            <a:ext cx="864096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rPr>
              <a:t>Первинне закріплення вивченого матеріалу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5844" name="TextBox 3"/>
          <p:cNvSpPr txBox="1">
            <a:spLocks noChangeArrowheads="1"/>
          </p:cNvSpPr>
          <p:nvPr/>
        </p:nvSpPr>
        <p:spPr bwMode="auto">
          <a:xfrm>
            <a:off x="611188" y="836613"/>
            <a:ext cx="33845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391.</a:t>
            </a:r>
          </a:p>
          <a:p>
            <a:r>
              <a:rPr lang="uk-UA">
                <a:latin typeface="Calibri" pitchFamily="34" charset="0"/>
              </a:rPr>
              <a:t>Знайдіть імовірність того, що при одному киданні грального кубика випаде парне число.</a:t>
            </a:r>
          </a:p>
          <a:p>
            <a:endParaRPr lang="ru-RU">
              <a:latin typeface="Calibri" pitchFamily="34" charset="0"/>
            </a:endParaRPr>
          </a:p>
        </p:txBody>
      </p:sp>
      <p:pic>
        <p:nvPicPr>
          <p:cNvPr id="3584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3573463"/>
            <a:ext cx="11239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35150" y="4581525"/>
            <a:ext cx="94615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7088" y="3343275"/>
            <a:ext cx="158432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8" name="TextBox 8"/>
          <p:cNvSpPr txBox="1">
            <a:spLocks noChangeArrowheads="1"/>
          </p:cNvSpPr>
          <p:nvPr/>
        </p:nvSpPr>
        <p:spPr bwMode="auto">
          <a:xfrm>
            <a:off x="4284663" y="2781300"/>
            <a:ext cx="3600450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alibri" pitchFamily="34" charset="0"/>
              </a:rPr>
              <a:t>При киданні грального кубика може випасти 1, 2, 3, 4, 5 або 6 очок.</a:t>
            </a:r>
          </a:p>
          <a:p>
            <a:endParaRPr lang="uk-UA">
              <a:latin typeface="Calibri" pitchFamily="34" charset="0"/>
            </a:endParaRPr>
          </a:p>
          <a:p>
            <a:r>
              <a:rPr lang="uk-UA">
                <a:latin typeface="Calibri" pitchFamily="34" charset="0"/>
              </a:rPr>
              <a:t>Шуканій події сприяють випадки: випаде 2 очка, випаде 4 очка, випаде 6 очок.</a:t>
            </a:r>
          </a:p>
          <a:p>
            <a:r>
              <a:rPr lang="uk-UA">
                <a:latin typeface="Calibri" pitchFamily="34" charset="0"/>
              </a:rPr>
              <a:t>Тобто  </a:t>
            </a:r>
            <a:r>
              <a:rPr lang="en-US">
                <a:latin typeface="Calibri" pitchFamily="34" charset="0"/>
              </a:rPr>
              <a:t>n=6</a:t>
            </a:r>
            <a:r>
              <a:rPr lang="uk-UA">
                <a:latin typeface="Calibri" pitchFamily="34" charset="0"/>
              </a:rPr>
              <a:t>,</a:t>
            </a:r>
            <a:r>
              <a:rPr lang="en-US">
                <a:latin typeface="Calibri" pitchFamily="34" charset="0"/>
              </a:rPr>
              <a:t> m=3</a:t>
            </a:r>
            <a:r>
              <a:rPr lang="uk-UA">
                <a:latin typeface="Calibri" pitchFamily="34" charset="0"/>
              </a:rPr>
              <a:t>.</a:t>
            </a:r>
          </a:p>
          <a:p>
            <a:r>
              <a:rPr lang="uk-UA">
                <a:latin typeface="Calibri" pitchFamily="34" charset="0"/>
              </a:rPr>
              <a:t>Отже, </a:t>
            </a:r>
            <a:endParaRPr lang="ru-RU">
              <a:latin typeface="Calibri" pitchFamily="34" charset="0"/>
            </a:endParaRPr>
          </a:p>
        </p:txBody>
      </p:sp>
      <p:sp>
        <p:nvSpPr>
          <p:cNvPr id="3584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35850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725" y="5013325"/>
            <a:ext cx="186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SC(25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CSC(25)</Template>
  <TotalTime>458</TotalTime>
  <Words>929</Words>
  <Application>Microsoft Office PowerPoint</Application>
  <PresentationFormat>Экран (4:3)</PresentationFormat>
  <Paragraphs>103</Paragraphs>
  <Slides>15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CSC(25)</vt:lpstr>
      <vt:lpstr>Матеріали до уроків</vt:lpstr>
      <vt:lpstr>Презентация PowerPoint</vt:lpstr>
      <vt:lpstr>Пункт 8.3</vt:lpstr>
      <vt:lpstr>Пункт 8.3</vt:lpstr>
      <vt:lpstr>Презентация PowerPoint</vt:lpstr>
      <vt:lpstr>Презентация PowerPoint</vt:lpstr>
      <vt:lpstr>Презентация PowerPoint</vt:lpstr>
      <vt:lpstr>Пункт 8.2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Книга</dc:title>
  <dc:subject/>
  <dc:creator>KEK$</dc:creator>
  <cp:keywords/>
  <dc:description/>
  <cp:lastModifiedBy>Admin</cp:lastModifiedBy>
  <cp:revision>67</cp:revision>
  <dcterms:created xsi:type="dcterms:W3CDTF">2011-07-22T16:01:39Z</dcterms:created>
  <dcterms:modified xsi:type="dcterms:W3CDTF">2020-03-13T16:30:04Z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